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Lst>
  <p:notesMasterIdLst>
    <p:notesMasterId r:id="rId44"/>
  </p:notesMasterIdLst>
  <p:handoutMasterIdLst>
    <p:handoutMasterId r:id="rId45"/>
  </p:handoutMasterIdLst>
  <p:sldIdLst>
    <p:sldId id="925" r:id="rId2"/>
    <p:sldId id="808" r:id="rId3"/>
    <p:sldId id="809" r:id="rId4"/>
    <p:sldId id="890" r:id="rId5"/>
    <p:sldId id="892" r:id="rId6"/>
    <p:sldId id="810" r:id="rId7"/>
    <p:sldId id="821" r:id="rId8"/>
    <p:sldId id="893" r:id="rId9"/>
    <p:sldId id="894" r:id="rId10"/>
    <p:sldId id="896" r:id="rId11"/>
    <p:sldId id="895" r:id="rId12"/>
    <p:sldId id="818" r:id="rId13"/>
    <p:sldId id="886" r:id="rId14"/>
    <p:sldId id="897" r:id="rId15"/>
    <p:sldId id="898" r:id="rId16"/>
    <p:sldId id="899" r:id="rId17"/>
    <p:sldId id="883" r:id="rId18"/>
    <p:sldId id="900" r:id="rId19"/>
    <p:sldId id="902" r:id="rId20"/>
    <p:sldId id="903" r:id="rId21"/>
    <p:sldId id="904" r:id="rId22"/>
    <p:sldId id="905" r:id="rId23"/>
    <p:sldId id="906" r:id="rId24"/>
    <p:sldId id="907" r:id="rId25"/>
    <p:sldId id="908" r:id="rId26"/>
    <p:sldId id="909" r:id="rId27"/>
    <p:sldId id="910" r:id="rId28"/>
    <p:sldId id="911" r:id="rId29"/>
    <p:sldId id="926" r:id="rId30"/>
    <p:sldId id="912" r:id="rId31"/>
    <p:sldId id="913" r:id="rId32"/>
    <p:sldId id="914" r:id="rId33"/>
    <p:sldId id="915" r:id="rId34"/>
    <p:sldId id="916" r:id="rId35"/>
    <p:sldId id="917" r:id="rId36"/>
    <p:sldId id="918" r:id="rId37"/>
    <p:sldId id="920" r:id="rId38"/>
    <p:sldId id="919" r:id="rId39"/>
    <p:sldId id="921" r:id="rId40"/>
    <p:sldId id="922" r:id="rId41"/>
    <p:sldId id="923" r:id="rId42"/>
    <p:sldId id="924" r:id="rId43"/>
  </p:sldIdLst>
  <p:sldSz cx="9144000" cy="6858000" type="screen4x3"/>
  <p:notesSz cx="6877050" cy="9163050"/>
  <p:defaultTextStyle>
    <a:defPPr>
      <a:defRPr lang="en-US"/>
    </a:defPPr>
    <a:lvl1pPr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1pPr>
    <a:lvl2pPr marL="4572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2pPr>
    <a:lvl3pPr marL="9144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3pPr>
    <a:lvl4pPr marL="13716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4pPr>
    <a:lvl5pPr marL="1828800" algn="ctr" rtl="0" eaLnBrk="0" fontAlgn="base" hangingPunct="0">
      <a:spcBef>
        <a:spcPct val="0"/>
      </a:spcBef>
      <a:spcAft>
        <a:spcPct val="0"/>
      </a:spcAft>
      <a:defRPr sz="2400" b="1" kern="1200">
        <a:solidFill>
          <a:schemeClr val="tx1"/>
        </a:solidFill>
        <a:latin typeface="Arial Narrow" charset="0"/>
        <a:ea typeface="ＭＳ Ｐゴシック" charset="0"/>
        <a:cs typeface="+mn-cs"/>
      </a:defRPr>
    </a:lvl5pPr>
    <a:lvl6pPr marL="2286000" algn="l" defTabSz="457200" rtl="0" eaLnBrk="1" latinLnBrk="0" hangingPunct="1">
      <a:defRPr sz="2400" b="1" kern="1200">
        <a:solidFill>
          <a:schemeClr val="tx1"/>
        </a:solidFill>
        <a:latin typeface="Arial Narrow" charset="0"/>
        <a:ea typeface="ＭＳ Ｐゴシック" charset="0"/>
        <a:cs typeface="+mn-cs"/>
      </a:defRPr>
    </a:lvl6pPr>
    <a:lvl7pPr marL="2743200" algn="l" defTabSz="457200" rtl="0" eaLnBrk="1" latinLnBrk="0" hangingPunct="1">
      <a:defRPr sz="2400" b="1" kern="1200">
        <a:solidFill>
          <a:schemeClr val="tx1"/>
        </a:solidFill>
        <a:latin typeface="Arial Narrow" charset="0"/>
        <a:ea typeface="ＭＳ Ｐゴシック" charset="0"/>
        <a:cs typeface="+mn-cs"/>
      </a:defRPr>
    </a:lvl7pPr>
    <a:lvl8pPr marL="3200400" algn="l" defTabSz="457200" rtl="0" eaLnBrk="1" latinLnBrk="0" hangingPunct="1">
      <a:defRPr sz="2400" b="1" kern="1200">
        <a:solidFill>
          <a:schemeClr val="tx1"/>
        </a:solidFill>
        <a:latin typeface="Arial Narrow" charset="0"/>
        <a:ea typeface="ＭＳ Ｐゴシック" charset="0"/>
        <a:cs typeface="+mn-cs"/>
      </a:defRPr>
    </a:lvl8pPr>
    <a:lvl9pPr marL="3657600" algn="l" defTabSz="457200" rtl="0" eaLnBrk="1" latinLnBrk="0" hangingPunct="1">
      <a:defRPr sz="2400" b="1" kern="1200">
        <a:solidFill>
          <a:schemeClr val="tx1"/>
        </a:solidFill>
        <a:latin typeface="Arial Narrow" charset="0"/>
        <a:ea typeface="ＭＳ Ｐゴシック" charset="0"/>
        <a:cs typeface="+mn-cs"/>
      </a:defRPr>
    </a:lvl9pPr>
  </p:defaultTextStyle>
  <p:extLst>
    <p:ext uri="{EFAFB233-063F-42B5-8137-9DF3F51BA10A}">
      <p15:sldGuideLst xmlns:p15="http://schemas.microsoft.com/office/powerpoint/2012/main">
        <p15:guide id="1" orient="horz">
          <p15:clr>
            <a:srgbClr val="A4A3A4"/>
          </p15:clr>
        </p15:guide>
        <p15:guide id="2" pos="5692">
          <p15:clr>
            <a:srgbClr val="A4A3A4"/>
          </p15:clr>
        </p15:guide>
      </p15:sldGuideLst>
    </p:ext>
    <p:ext uri="{2D200454-40CA-4A62-9FC3-DE9A4176ACB9}">
      <p15:notesGuideLst xmlns:p15="http://schemas.microsoft.com/office/powerpoint/2012/main">
        <p15:guide id="1" orient="horz" pos="2886">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CC6600"/>
    <a:srgbClr val="006600"/>
    <a:srgbClr val="FFFFFF"/>
    <a:srgbClr val="FF6600"/>
    <a:srgbClr val="99CC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67" autoAdjust="0"/>
    <p:restoredTop sz="50000" autoAdjust="0"/>
  </p:normalViewPr>
  <p:slideViewPr>
    <p:cSldViewPr snapToGrid="0">
      <p:cViewPr varScale="1">
        <p:scale>
          <a:sx n="86" d="100"/>
          <a:sy n="86" d="100"/>
        </p:scale>
        <p:origin x="1152" y="192"/>
      </p:cViewPr>
      <p:guideLst>
        <p:guide orient="horz"/>
        <p:guide pos="56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50" d="100"/>
          <a:sy n="50" d="100"/>
        </p:scale>
        <p:origin x="-2000" y="-128"/>
      </p:cViewPr>
      <p:guideLst>
        <p:guide orient="horz" pos="2886"/>
        <p:guide pos="216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4878388" y="8431213"/>
            <a:ext cx="1433512" cy="25558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ctr">
              <a:spcBef>
                <a:spcPct val="50000"/>
              </a:spcBef>
            </a:pPr>
            <a:r>
              <a:rPr lang="en-US" sz="1000">
                <a:solidFill>
                  <a:schemeClr val="tx2"/>
                </a:solidFill>
              </a:rPr>
              <a:t>Page </a:t>
            </a:r>
            <a:fld id="{DD31E04C-638F-1C49-9168-24FEEDA74DC8}" type="slidenum">
              <a:rPr lang="en-US" sz="1000">
                <a:solidFill>
                  <a:schemeClr val="tx2"/>
                </a:solidFill>
              </a:rPr>
              <a:pPr algn="ctr">
                <a:spcBef>
                  <a:spcPct val="50000"/>
                </a:spcBef>
              </a:pPr>
              <a:t>‹#›</a:t>
            </a:fld>
            <a:endParaRPr lang="en-US" sz="1000">
              <a:solidFill>
                <a:schemeClr val="tx2"/>
              </a:solidFill>
            </a:endParaRPr>
          </a:p>
        </p:txBody>
      </p:sp>
      <p:sp>
        <p:nvSpPr>
          <p:cNvPr id="3080" name="Text Box 8"/>
          <p:cNvSpPr txBox="1">
            <a:spLocks noChangeArrowheads="1"/>
          </p:cNvSpPr>
          <p:nvPr/>
        </p:nvSpPr>
        <p:spPr bwMode="auto">
          <a:xfrm>
            <a:off x="6037263" y="317500"/>
            <a:ext cx="200025" cy="2540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54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00261" tIns="50130" rIns="100261" bIns="50130">
            <a:spAutoFit/>
          </a:bodyPr>
          <a:lstStyle>
            <a:lvl1pPr algn="l" defTabSz="1001713">
              <a:defRPr sz="2400">
                <a:solidFill>
                  <a:schemeClr val="tx1"/>
                </a:solidFill>
                <a:latin typeface="Arial Narrow" charset="0"/>
                <a:ea typeface="ＭＳ Ｐゴシック" charset="0"/>
              </a:defRPr>
            </a:lvl1pPr>
            <a:lvl2pPr marL="500063" algn="l" defTabSz="1001713">
              <a:defRPr sz="2400">
                <a:solidFill>
                  <a:schemeClr val="tx1"/>
                </a:solidFill>
                <a:latin typeface="Arial Narrow" charset="0"/>
                <a:ea typeface="ＭＳ Ｐゴシック" charset="0"/>
              </a:defRPr>
            </a:lvl2pPr>
            <a:lvl3pPr marL="1001713" algn="l" defTabSz="1001713">
              <a:defRPr sz="2400">
                <a:solidFill>
                  <a:schemeClr val="tx1"/>
                </a:solidFill>
                <a:latin typeface="Arial Narrow" charset="0"/>
                <a:ea typeface="ＭＳ Ｐゴシック" charset="0"/>
              </a:defRPr>
            </a:lvl3pPr>
            <a:lvl4pPr marL="1503363" algn="l" defTabSz="1001713">
              <a:defRPr sz="2400">
                <a:solidFill>
                  <a:schemeClr val="tx1"/>
                </a:solidFill>
                <a:latin typeface="Arial Narrow" charset="0"/>
                <a:ea typeface="ＭＳ Ｐゴシック" charset="0"/>
              </a:defRPr>
            </a:lvl4pPr>
            <a:lvl5pPr marL="2006600" algn="l" defTabSz="1001713">
              <a:defRPr sz="2400">
                <a:solidFill>
                  <a:schemeClr val="tx1"/>
                </a:solidFill>
                <a:latin typeface="Arial Narrow" charset="0"/>
                <a:ea typeface="ＭＳ Ｐゴシック" charset="0"/>
              </a:defRPr>
            </a:lvl5pPr>
            <a:lvl6pPr marL="2463800" defTabSz="1001713" eaLnBrk="0" fontAlgn="base" hangingPunct="0">
              <a:spcBef>
                <a:spcPct val="0"/>
              </a:spcBef>
              <a:spcAft>
                <a:spcPct val="0"/>
              </a:spcAft>
              <a:defRPr sz="2400">
                <a:solidFill>
                  <a:schemeClr val="tx1"/>
                </a:solidFill>
                <a:latin typeface="Arial Narrow" charset="0"/>
                <a:ea typeface="ＭＳ Ｐゴシック" charset="0"/>
              </a:defRPr>
            </a:lvl6pPr>
            <a:lvl7pPr marL="2921000" defTabSz="1001713" eaLnBrk="0" fontAlgn="base" hangingPunct="0">
              <a:spcBef>
                <a:spcPct val="0"/>
              </a:spcBef>
              <a:spcAft>
                <a:spcPct val="0"/>
              </a:spcAft>
              <a:defRPr sz="2400">
                <a:solidFill>
                  <a:schemeClr val="tx1"/>
                </a:solidFill>
                <a:latin typeface="Arial Narrow" charset="0"/>
                <a:ea typeface="ＭＳ Ｐゴシック" charset="0"/>
              </a:defRPr>
            </a:lvl7pPr>
            <a:lvl8pPr marL="3378200" defTabSz="1001713" eaLnBrk="0" fontAlgn="base" hangingPunct="0">
              <a:spcBef>
                <a:spcPct val="0"/>
              </a:spcBef>
              <a:spcAft>
                <a:spcPct val="0"/>
              </a:spcAft>
              <a:defRPr sz="2400">
                <a:solidFill>
                  <a:schemeClr val="tx1"/>
                </a:solidFill>
                <a:latin typeface="Arial Narrow" charset="0"/>
                <a:ea typeface="ＭＳ Ｐゴシック" charset="0"/>
              </a:defRPr>
            </a:lvl8pPr>
            <a:lvl9pPr marL="3835400" defTabSz="1001713" eaLnBrk="0" fontAlgn="base" hangingPunct="0">
              <a:spcBef>
                <a:spcPct val="0"/>
              </a:spcBef>
              <a:spcAft>
                <a:spcPct val="0"/>
              </a:spcAft>
              <a:defRPr sz="2400">
                <a:solidFill>
                  <a:schemeClr val="tx1"/>
                </a:solidFill>
                <a:latin typeface="Arial Narrow" charset="0"/>
                <a:ea typeface="ＭＳ Ｐゴシック" charset="0"/>
              </a:defRPr>
            </a:lvl9pPr>
          </a:lstStyle>
          <a:p>
            <a:pPr algn="r"/>
            <a:endParaRPr lang="fr-FR" sz="1000">
              <a:solidFill>
                <a:schemeClr val="tx2"/>
              </a:solidFill>
            </a:endParaRPr>
          </a:p>
        </p:txBody>
      </p:sp>
    </p:spTree>
    <p:extLst>
      <p:ext uri="{BB962C8B-B14F-4D97-AF65-F5344CB8AC3E}">
        <p14:creationId xmlns:p14="http://schemas.microsoft.com/office/powerpoint/2010/main" val="671675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8100" y="-31750"/>
            <a:ext cx="3024188" cy="4619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8732" tIns="0" rIns="18732" bIns="0" numCol="1" anchor="t" anchorCtr="0" compatLnSpc="1">
            <a:prstTxWarp prst="textNoShape">
              <a:avLst/>
            </a:prstTxWarp>
          </a:bodyPr>
          <a:lstStyle>
            <a:lvl1pPr algn="l" defTabSz="898525">
              <a:defRPr sz="1000" b="0" i="1">
                <a:latin typeface="Arial" charset="0"/>
              </a:defRPr>
            </a:lvl1pPr>
          </a:lstStyle>
          <a:p>
            <a:endParaRPr lang="en-US"/>
          </a:p>
        </p:txBody>
      </p:sp>
      <p:sp>
        <p:nvSpPr>
          <p:cNvPr id="2051" name="Rectangle 3"/>
          <p:cNvSpPr>
            <a:spLocks noGrp="1" noChangeArrowheads="1"/>
          </p:cNvSpPr>
          <p:nvPr>
            <p:ph type="dt" idx="1"/>
          </p:nvPr>
        </p:nvSpPr>
        <p:spPr bwMode="auto">
          <a:xfrm>
            <a:off x="3890963" y="-31750"/>
            <a:ext cx="2947987" cy="4619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8732" tIns="0" rIns="18732" bIns="0" numCol="1" anchor="t" anchorCtr="0" compatLnSpc="1">
            <a:prstTxWarp prst="textNoShape">
              <a:avLst/>
            </a:prstTxWarp>
          </a:bodyPr>
          <a:lstStyle>
            <a:lvl1pPr algn="r" defTabSz="898525">
              <a:defRPr sz="1000" b="0" i="1">
                <a:latin typeface="Arial" charset="0"/>
              </a:defRPr>
            </a:lvl1pPr>
          </a:lstStyle>
          <a:p>
            <a:endParaRPr lang="en-US"/>
          </a:p>
        </p:txBody>
      </p:sp>
      <p:sp>
        <p:nvSpPr>
          <p:cNvPr id="2052" name="Rectangle 4"/>
          <p:cNvSpPr>
            <a:spLocks noGrp="1" noRot="1" noChangeAspect="1" noChangeArrowheads="1" noTextEdit="1"/>
          </p:cNvSpPr>
          <p:nvPr>
            <p:ph type="sldImg" idx="2"/>
          </p:nvPr>
        </p:nvSpPr>
        <p:spPr bwMode="auto">
          <a:xfrm>
            <a:off x="1157288" y="677863"/>
            <a:ext cx="4565650" cy="3424237"/>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946150" y="4351338"/>
            <a:ext cx="4984750" cy="415131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537" tIns="45269" rIns="90537" bIns="452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8100" y="8732838"/>
            <a:ext cx="3024188" cy="4619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8732" tIns="0" rIns="18732" bIns="0" numCol="1" anchor="b" anchorCtr="0" compatLnSpc="1">
            <a:prstTxWarp prst="textNoShape">
              <a:avLst/>
            </a:prstTxWarp>
          </a:bodyPr>
          <a:lstStyle>
            <a:lvl1pPr algn="l" defTabSz="898525">
              <a:defRPr sz="1000" b="0" i="1">
                <a:latin typeface="Arial" charset="0"/>
              </a:defRPr>
            </a:lvl1pPr>
          </a:lstStyle>
          <a:p>
            <a:r>
              <a:rPr lang="en-US"/>
              <a:t>Page </a:t>
            </a:r>
          </a:p>
        </p:txBody>
      </p:sp>
      <p:sp>
        <p:nvSpPr>
          <p:cNvPr id="2055" name="Rectangle 7"/>
          <p:cNvSpPr>
            <a:spLocks noGrp="1" noChangeArrowheads="1"/>
          </p:cNvSpPr>
          <p:nvPr>
            <p:ph type="sldNum" sz="quarter" idx="5"/>
          </p:nvPr>
        </p:nvSpPr>
        <p:spPr bwMode="auto">
          <a:xfrm>
            <a:off x="3890963" y="8732838"/>
            <a:ext cx="2947987" cy="4619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8732" tIns="0" rIns="18732" bIns="0" numCol="1" anchor="b" anchorCtr="0" compatLnSpc="1">
            <a:prstTxWarp prst="textNoShape">
              <a:avLst/>
            </a:prstTxWarp>
          </a:bodyPr>
          <a:lstStyle>
            <a:lvl1pPr algn="r" defTabSz="898525">
              <a:defRPr sz="1000" b="0" i="1">
                <a:latin typeface="Arial" charset="0"/>
              </a:defRPr>
            </a:lvl1pPr>
          </a:lstStyle>
          <a:p>
            <a:fld id="{5100C7E5-3830-9148-BD25-75142B1C0020}" type="slidenum">
              <a:rPr lang="en-US"/>
              <a:pPr/>
              <a:t>‹#›</a:t>
            </a:fld>
            <a:endParaRPr lang="en-US"/>
          </a:p>
        </p:txBody>
      </p:sp>
    </p:spTree>
    <p:extLst>
      <p:ext uri="{BB962C8B-B14F-4D97-AF65-F5344CB8AC3E}">
        <p14:creationId xmlns:p14="http://schemas.microsoft.com/office/powerpoint/2010/main" val="1819806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Narrow"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4836A5-A7B6-0247-89BE-B9A89F0458FA}" type="slidenum">
              <a:rPr lang="en-US"/>
              <a:pPr/>
              <a:t>1</a:t>
            </a:fld>
            <a:endParaRPr lang="en-US"/>
          </a:p>
        </p:txBody>
      </p:sp>
      <p:sp>
        <p:nvSpPr>
          <p:cNvPr id="1411074" name="Rectangle 2"/>
          <p:cNvSpPr>
            <a:spLocks noGrp="1" noRot="1" noChangeAspect="1" noChangeArrowheads="1"/>
          </p:cNvSpPr>
          <p:nvPr>
            <p:ph type="sldImg"/>
          </p:nvPr>
        </p:nvSpPr>
        <p:spPr bwMode="auto">
          <a:xfrm>
            <a:off x="1157288" y="677863"/>
            <a:ext cx="4565650" cy="342423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11075" name="Rectangle 3"/>
          <p:cNvSpPr>
            <a:spLocks noGrp="1" noChangeArrowheads="1"/>
          </p:cNvSpPr>
          <p:nvPr>
            <p:ph type="body" idx="1"/>
          </p:nvPr>
        </p:nvSpPr>
        <p:spPr bwMode="auto">
          <a:xfrm>
            <a:off x="946150" y="4351338"/>
            <a:ext cx="4984750" cy="415131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1E9D1B-A61F-0646-B8CF-C13DE14D7FC6}" type="slidenum">
              <a:rPr lang="en-US"/>
              <a:pPr/>
              <a:t>10</a:t>
            </a:fld>
            <a:endParaRPr lang="en-US"/>
          </a:p>
        </p:txBody>
      </p:sp>
      <p:sp>
        <p:nvSpPr>
          <p:cNvPr id="142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2339" name="Rectangle 3"/>
          <p:cNvSpPr>
            <a:spLocks noGrp="1" noChangeArrowheads="1"/>
          </p:cNvSpPr>
          <p:nvPr>
            <p:ph type="body" idx="1"/>
          </p:nvPr>
        </p:nvSpPr>
        <p:spPr/>
        <p:txBody>
          <a:bodyPr/>
          <a:lstStyle/>
          <a:p>
            <a:r>
              <a:rPr lang="en-US"/>
              <a:t>This picture highlights in gray the nodes on the critical path.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B41EB9-B576-B042-A2CA-8C51D121C7A5}" type="slidenum">
              <a:rPr lang="en-US"/>
              <a:pPr/>
              <a:t>11</a:t>
            </a:fld>
            <a:endParaRPr lang="en-US"/>
          </a:p>
        </p:txBody>
      </p:sp>
      <p:sp>
        <p:nvSpPr>
          <p:cNvPr id="142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1315" name="Rectangle 3"/>
          <p:cNvSpPr>
            <a:spLocks noGrp="1" noChangeArrowheads="1"/>
          </p:cNvSpPr>
          <p:nvPr>
            <p:ph type="body" idx="1"/>
          </p:nvPr>
        </p:nvSpPr>
        <p:spPr/>
        <p:txBody>
          <a:bodyPr/>
          <a:lstStyle/>
          <a:p>
            <a:r>
              <a:rPr lang="en-US"/>
              <a:t>Topological critical paths can be determined easily from the logic network graph only.</a:t>
            </a:r>
          </a:p>
          <a:p>
            <a:r>
              <a:rPr lang="en-US"/>
              <a:t>Unfortunately, they may lead to overestimate the delay of the circuit. </a:t>
            </a:r>
          </a:p>
          <a:p>
            <a:r>
              <a:rPr lang="en-US"/>
              <a:t>It may be possible that a topological critical path is a false  path, when  no event  (i.e. signal transition) can propagate along it. This can be explained by considering interplay of the local functions of the network with the network topology.</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D8798F8-5771-3946-8C3E-4DB9A462FEB1}" type="slidenum">
              <a:rPr lang="en-US"/>
              <a:pPr/>
              <a:t>12</a:t>
            </a:fld>
            <a:endParaRPr lang="en-US"/>
          </a:p>
        </p:txBody>
      </p:sp>
      <p:sp>
        <p:nvSpPr>
          <p:cNvPr id="142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63" name="Rectangle 3"/>
          <p:cNvSpPr>
            <a:spLocks noGrp="1" noChangeArrowheads="1"/>
          </p:cNvSpPr>
          <p:nvPr>
            <p:ph type="body" idx="1"/>
          </p:nvPr>
        </p:nvSpPr>
        <p:spPr/>
        <p:txBody>
          <a:bodyPr/>
          <a:lstStyle/>
          <a:p>
            <a:r>
              <a:rPr lang="en-US"/>
              <a:t>Assume that the propagation delays of each gate is one unit of delay, and  that inputs are available at time 0.</a:t>
            </a:r>
          </a:p>
          <a:p>
            <a:r>
              <a:rPr lang="en-US"/>
              <a:t>The longest topological path is  (v_a,v_c,v_d,v_y,v_z)  and has a total of four units of delay.</a:t>
            </a:r>
          </a:p>
          <a:p>
            <a:r>
              <a:rPr lang="en-US"/>
              <a:t>It is easy to see that no event can propagate along this path, because the AND gate requires  e=1  and the \OR gate requires  e=0  to propagate the event. On the other hand, the value of  e  settles at time 1 and hence it is either 0 or 1. </a:t>
            </a:r>
          </a:p>
          <a:p>
            <a:r>
              <a:rPr lang="en-US"/>
              <a:t>The longest true path is  (v_a,v_c,v_d,v_y)  and has a total of three units of delay.</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C2ED695-FB15-1C4D-AC45-9D15BCB5E870}" type="slidenum">
              <a:rPr lang="en-US"/>
              <a:pPr/>
              <a:t>13</a:t>
            </a:fld>
            <a:endParaRPr lang="en-US"/>
          </a:p>
        </p:txBody>
      </p:sp>
      <p:sp>
        <p:nvSpPr>
          <p:cNvPr id="142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4387" name="Rectangle 3"/>
          <p:cNvSpPr>
            <a:spLocks noGrp="1" noChangeArrowheads="1"/>
          </p:cNvSpPr>
          <p:nvPr>
            <p:ph type="body" idx="1"/>
          </p:nvPr>
        </p:nvSpPr>
        <p:spPr/>
        <p:txBody>
          <a:bodyPr/>
          <a:lstStyle/>
          <a:p>
            <a:r>
              <a:rPr lang="en-US"/>
              <a:t>Obviously false paths do not affect the circuit performance. Therefore, it is very important to weed out false paths and detect the true critical paths.</a:t>
            </a:r>
          </a:p>
          <a:p>
            <a:r>
              <a:rPr lang="en-US"/>
              <a:t>The true critical paths are called critical paths for brevity and may have smaller delay than the topological critical paths.</a:t>
            </a:r>
          </a:p>
          <a:p>
            <a:r>
              <a:rPr lang="en-US"/>
              <a:t>The detection of critical path is important for timing verification, i.e. checking if a circuit can operate at a given speed.</a:t>
            </a:r>
          </a:p>
          <a:p>
            <a:r>
              <a:rPr lang="en-US"/>
              <a:t>It is also important for delay optimization, because logic transformations should be applied to true critical paths, which are responsible for the circuit speed.</a:t>
            </a:r>
          </a:p>
          <a:p>
            <a:r>
              <a:rPr lang="en-US"/>
              <a:t>True paths are called sensitizable paths,</a:t>
            </a:r>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960033-FAF8-7044-8A7C-D33BE139E4FE}" type="slidenum">
              <a:rPr lang="en-US"/>
              <a:pPr/>
              <a:t>14</a:t>
            </a:fld>
            <a:endParaRPr lang="en-US"/>
          </a:p>
        </p:txBody>
      </p:sp>
      <p:sp>
        <p:nvSpPr>
          <p:cNvPr id="142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5411" name="Rectangle 3"/>
          <p:cNvSpPr>
            <a:spLocks noGrp="1" noChangeArrowheads="1"/>
          </p:cNvSpPr>
          <p:nvPr>
            <p:ph type="body" idx="1"/>
          </p:nvPr>
        </p:nvSpPr>
        <p:spPr/>
        <p:txBody>
          <a:bodyPr/>
          <a:lstStyle/>
          <a:p>
            <a:r>
              <a:rPr lang="en-US"/>
              <a:t>A path of a logic network is sensitizable if an event can propagate from its tail to its head.</a:t>
            </a:r>
          </a:p>
          <a:p>
            <a:r>
              <a:rPr lang="en-US"/>
              <a:t>A critical path is a sensitizable path of maximum weight.</a:t>
            </a:r>
          </a:p>
          <a:p>
            <a:r>
              <a:rPr lang="en-US"/>
              <a:t>Let us consider a vertex along a sensitizable path. </a:t>
            </a:r>
          </a:p>
          <a:p>
            <a:r>
              <a:rPr lang="en-US"/>
              <a:t>The direct predecessors of the vertex under consideration are  called the inputs to the vertex. The inputs that are not along the path are called side-inputs.</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990B6CF-26B7-044A-992C-3BF64C18B650}" type="slidenum">
              <a:rPr lang="en-US"/>
              <a:pPr/>
              <a:t>15</a:t>
            </a:fld>
            <a:endParaRPr lang="en-US"/>
          </a:p>
        </p:txBody>
      </p:sp>
      <p:sp>
        <p:nvSpPr>
          <p:cNvPr id="142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6435" name="Rectangle 3"/>
          <p:cNvSpPr>
            <a:spLocks noGrp="1" noChangeArrowheads="1"/>
          </p:cNvSpPr>
          <p:nvPr>
            <p:ph type="body" idx="1"/>
          </p:nvPr>
        </p:nvSpPr>
        <p:spPr/>
        <p:txBody>
          <a:bodyPr/>
          <a:lstStyle/>
          <a:p>
            <a:r>
              <a:rPr lang="en-US"/>
              <a:t>Let us consider now conditions for sensitization of a path   P = (v_9, v_1, ….,v_m).</a:t>
            </a:r>
          </a:p>
          <a:p>
            <a:r>
              <a:rPr lang="en-US"/>
              <a:t>An event propagates along  P  if   y if the Boolean difference of  f_x versus x_1 is true.</a:t>
            </a:r>
          </a:p>
          <a:p>
            <a:r>
              <a:rPr lang="en-US"/>
              <a:t>Since the Boolean differences are function of the side-inputs and values on the side-inputs may change, then the sensitization condition is that the Boolean differences must be true at the time that the event propagates.</a:t>
            </a:r>
          </a:p>
          <a:p>
            <a:r>
              <a:rPr lang="en-US"/>
              <a:t>For this reason, this form of sensitization is called dynamic sensitization.</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DD9707C-AE47-B140-AF0C-7219A739B5AA}" type="slidenum">
              <a:rPr lang="en-US"/>
              <a:pPr/>
              <a:t>16</a:t>
            </a:fld>
            <a:endParaRPr lang="en-US"/>
          </a:p>
        </p:txBody>
      </p:sp>
      <p:sp>
        <p:nvSpPr>
          <p:cNvPr id="142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7459" name="Rectangle 3"/>
          <p:cNvSpPr>
            <a:spLocks noGrp="1" noChangeArrowheads="1"/>
          </p:cNvSpPr>
          <p:nvPr>
            <p:ph type="body" idx="1"/>
          </p:nvPr>
        </p:nvSpPr>
        <p:spPr/>
        <p:txBody>
          <a:bodyPr/>
          <a:lstStyle/>
          <a:p>
            <a:r>
              <a:rPr lang="en-US"/>
              <a:t>Consider path:  (v_a,v_c,v_d,v_y,v_z)  .</a:t>
            </a:r>
          </a:p>
          <a:p>
            <a:r>
              <a:rPr lang="en-US"/>
              <a:t>For an event to propagate along that path, assuming that the event leaves  v_a  at time 0, we need: </a:t>
            </a:r>
          </a:p>
          <a:p>
            <a:r>
              <a:rPr lang="en-US"/>
              <a:t>- Boolean difference of  f_y  versus d = e = 1   at time 2; </a:t>
            </a:r>
          </a:p>
          <a:p>
            <a:r>
              <a:rPr lang="en-US"/>
              <a:t>- Boolean difference of  f_z versus  y = e' = 1   at time 3;</a:t>
            </a:r>
          </a:p>
          <a:p>
            <a:r>
              <a:rPr lang="en-US"/>
              <a:t>It is impossible to meet both the first and last conditions, because  e  will settle to a final value at time 1.</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5B2E65-681F-D34F-BA5F-26A7BB610C7C}" type="slidenum">
              <a:rPr lang="en-US"/>
              <a:pPr/>
              <a:t>17</a:t>
            </a:fld>
            <a:endParaRPr lang="en-US"/>
          </a:p>
        </p:txBody>
      </p:sp>
      <p:sp>
        <p:nvSpPr>
          <p:cNvPr id="142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8483" name="Rectangle 3"/>
          <p:cNvSpPr>
            <a:spLocks noGrp="1" noChangeArrowheads="1"/>
          </p:cNvSpPr>
          <p:nvPr>
            <p:ph type="body" idx="1"/>
          </p:nvPr>
        </p:nvSpPr>
        <p:spPr/>
        <p:txBody>
          <a:bodyPr/>
          <a:lstStyle/>
          <a:p>
            <a:r>
              <a:rPr lang="en-US"/>
              <a:t>A weaker condition is static sensitization, which is not sufficient to characterize the false path problem, but that deserves an analysis because related to other sensitization criteria.</a:t>
            </a:r>
          </a:p>
          <a:p>
            <a:r>
              <a:rPr lang="en-US"/>
              <a:t>A path is statically sensitizable if there is an assignment of primary inputs such that the Boolean differences along the path are true as a function of some input vector.</a:t>
            </a:r>
          </a:p>
          <a:p>
            <a:r>
              <a:rPr lang="en-US"/>
              <a:t>In other words, in static sensitization we assume that the Boolean differences must be true at time infinity, i.e. when all signals settle, instead of when the event propagates.</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8DDA8EF-2496-3542-BDD8-88B6D3709CC2}" type="slidenum">
              <a:rPr lang="en-US"/>
              <a:pPr/>
              <a:t>18</a:t>
            </a:fld>
            <a:endParaRPr lang="en-US"/>
          </a:p>
        </p:txBody>
      </p:sp>
      <p:sp>
        <p:nvSpPr>
          <p:cNvPr id="142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9507" name="Rectangle 3"/>
          <p:cNvSpPr>
            <a:spLocks noGrp="1" noChangeArrowheads="1"/>
          </p:cNvSpPr>
          <p:nvPr>
            <p:ph type="body" idx="1"/>
          </p:nvPr>
        </p:nvSpPr>
        <p:spPr/>
        <p:txBody>
          <a:bodyPr/>
          <a:lstStyle/>
          <a:p>
            <a:r>
              <a:rPr lang="en-US"/>
              <a:t>This circuit has no statically sensitizable paths.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69903C-2789-A44B-8191-9AE721885C3E}" type="slidenum">
              <a:rPr lang="en-US"/>
              <a:pPr/>
              <a:t>19</a:t>
            </a:fld>
            <a:endParaRPr lang="en-US"/>
          </a:p>
        </p:txBody>
      </p:sp>
      <p:sp>
        <p:nvSpPr>
          <p:cNvPr id="143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1555" name="Rectangle 3"/>
          <p:cNvSpPr>
            <a:spLocks noGrp="1" noChangeArrowheads="1"/>
          </p:cNvSpPr>
          <p:nvPr>
            <p:ph type="body" idx="1"/>
          </p:nvPr>
        </p:nvSpPr>
        <p:spPr/>
        <p:txBody>
          <a:bodyPr/>
          <a:lstStyle/>
          <a:p>
            <a:r>
              <a:rPr lang="en-US"/>
              <a:t>For the sake of simplicity, all input data-ready times are zero and all vertices (gates)</a:t>
            </a:r>
          </a:p>
          <a:p>
            <a:r>
              <a:rPr lang="en-US"/>
              <a:t>have unit delay. The topological critical paths are { ( v_a, v_d, v_g,v_o); ( v_b, v_d, v_g,v_o)}  with delay 3.</a:t>
            </a:r>
          </a:p>
          <a:p>
            <a:r>
              <a:rPr lang="en-US"/>
              <a:t>For  a  to propagate to  d  we must have  b=1 . For  g  to propagate to  o  we must have  e=1  that implies   a = b = 0 . Hence there is no input vector that statically sensitizes path   (v_a, v_d, v_g,v_o)  and similarly for  ( v_b, v_d, v_g,v_o) .</a:t>
            </a:r>
          </a:p>
          <a:p>
            <a:r>
              <a:rPr lang="en-US"/>
              <a:t>Both paths appear to be false. On the other hand, path   ( v_a, v_e, v_o)   is statically sensitizable, with  b=0  and  c=1 ,  and has weight 2.</a:t>
            </a:r>
          </a:p>
          <a:p>
            <a:endParaRPr lang="en-US"/>
          </a:p>
          <a:p>
            <a:r>
              <a:rPr lang="en-US"/>
              <a:t>Let us assume that  c=0  in the interval of interest. Let the event be a simultaneous transition of  a  and  b  from 1 to 0. Then  e  rises to 1 and  d  drops to 0 after one unit of time. Signal  g  drops to zero after two units of time. Eventually signal   o  raises to one and drops to zero  after two and three units of time respectively.</a:t>
            </a:r>
          </a:p>
          <a:p>
            <a:r>
              <a:rPr lang="en-US"/>
              <a:t>Hence the critical path delay is 3. Any sampling of the output after two units of delay would yield a wrong result.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81CC6D-4217-1E49-8A35-6F4DD2D124EE}" type="slidenum">
              <a:rPr lang="en-US"/>
              <a:pPr/>
              <a:t>2</a:t>
            </a:fld>
            <a:endParaRPr lang="en-US"/>
          </a:p>
        </p:txBody>
      </p:sp>
      <p:sp>
        <p:nvSpPr>
          <p:cNvPr id="141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2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C7EA1D-6B8B-C648-8FF6-EE6D8054787A}" type="slidenum">
              <a:rPr lang="en-US"/>
              <a:pPr/>
              <a:t>20</a:t>
            </a:fld>
            <a:endParaRPr lang="en-US"/>
          </a:p>
        </p:txBody>
      </p:sp>
      <p:sp>
        <p:nvSpPr>
          <p:cNvPr id="143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2579" name="Rectangle 3"/>
          <p:cNvSpPr>
            <a:spLocks noGrp="1" noChangeArrowheads="1"/>
          </p:cNvSpPr>
          <p:nvPr>
            <p:ph type="body" idx="1"/>
          </p:nvPr>
        </p:nvSpPr>
        <p:spPr/>
        <p:txBody>
          <a:bodyPr/>
          <a:lstStyle/>
          <a:p>
            <a:r>
              <a:rPr lang="en-US"/>
              <a:t>A delay computation requires assumptions on the 'memory' that circuit nets can have, due to parasitic capacitances in practical circuits. </a:t>
            </a:r>
          </a:p>
          <a:p>
            <a:r>
              <a:rPr lang="en-US"/>
              <a:t>In the transition mode of operation, variables are assume to hold their previous values until they respond to an input stimulus. This model abstracts accurately the operation of the circuit.</a:t>
            </a:r>
          </a:p>
          <a:p>
            <a:r>
              <a:rPr lang="en-US"/>
              <a:t>Any circuit delay measure involves then two input vectors, the first devoted to setting the circuit in a particular state. Needless to say, delay computation with this mode can be lengthy.</a:t>
            </a:r>
          </a:p>
          <a:p>
            <a:r>
              <a:rPr lang="en-US"/>
              <a:t>Conversely, in the  floating mode of operation, the circuit under consideration is memoryless.</a:t>
            </a:r>
          </a:p>
          <a:p>
            <a:r>
              <a:rPr lang="en-US"/>
              <a:t>Thus, the values of the variables are assumed to be unknown until they respond to an input stimulus.  </a:t>
            </a:r>
          </a:p>
          <a:p>
            <a:r>
              <a:rPr lang="en-US"/>
              <a:t>Whereas the delay computation with the floating mode of operation is simpler to perform, it results in a pessimistic estimates of the performance, i.e. the critical path delay is  never inferior to that computed with the transition model.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BDCB52C-CE6A-BC43-B472-93A4791D1BF5}" type="slidenum">
              <a:rPr lang="en-US"/>
              <a:pPr/>
              <a:t>21</a:t>
            </a:fld>
            <a:endParaRPr lang="en-US"/>
          </a:p>
        </p:txBody>
      </p:sp>
      <p:sp>
        <p:nvSpPr>
          <p:cNvPr id="143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603" name="Rectangle 3"/>
          <p:cNvSpPr>
            <a:spLocks noGrp="1" noChangeArrowheads="1"/>
          </p:cNvSpPr>
          <p:nvPr>
            <p:ph type="body" idx="1"/>
          </p:nvPr>
        </p:nvSpPr>
        <p:spPr/>
        <p:txBody>
          <a:bodyPr/>
          <a:lstStyle/>
          <a:p>
            <a:r>
              <a:rPr lang="en-US"/>
              <a:t>It is interesting to remark that the transition mode of operation a circuit may not have the monotone speed-up property.</a:t>
            </a:r>
          </a:p>
          <a:p>
            <a:r>
              <a:rPr lang="en-US"/>
              <a:t>Namely, the replacement of a gate with a faster one may lead to a slow-down of the overall circuit. </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68D7567-9B0A-AC46-BF44-53139490B29F}" type="slidenum">
              <a:rPr lang="en-US"/>
              <a:pPr/>
              <a:t>22</a:t>
            </a:fld>
            <a:endParaRPr lang="en-US"/>
          </a:p>
        </p:txBody>
      </p:sp>
      <p:sp>
        <p:nvSpPr>
          <p:cNvPr id="143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4627" name="Rectangle 3"/>
          <p:cNvSpPr>
            <a:spLocks noGrp="1" noChangeArrowheads="1"/>
          </p:cNvSpPr>
          <p:nvPr>
            <p:ph type="body" idx="1"/>
          </p:nvPr>
        </p:nvSpPr>
        <p:spPr/>
        <p:txBody>
          <a:bodyPr/>
          <a:lstStyle/>
          <a:p>
            <a:r>
              <a:rPr lang="en-US"/>
              <a:t>We usually do timing analysis with w.c. gate delays.</a:t>
            </a:r>
          </a:p>
          <a:p>
            <a:r>
              <a:rPr lang="en-US"/>
              <a:t>Is it possible that by slowing a gate we speed up a circuit?</a:t>
            </a:r>
          </a:p>
          <a:p>
            <a:r>
              <a:rPr lang="en-US"/>
              <a:t>Yes, it is in particular modes, such as dynamically sensitizable paths in transition mode.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3001695-1C9A-EA44-BEC1-FDA90E0865C3}" type="slidenum">
              <a:rPr lang="en-US"/>
              <a:pPr/>
              <a:t>23</a:t>
            </a:fld>
            <a:endParaRPr lang="en-US"/>
          </a:p>
        </p:txBody>
      </p:sp>
      <p:sp>
        <p:nvSpPr>
          <p:cNvPr id="143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5651" name="Rectangle 3"/>
          <p:cNvSpPr>
            <a:spLocks noGrp="1" noChangeArrowheads="1"/>
          </p:cNvSpPr>
          <p:nvPr>
            <p:ph type="body" idx="1"/>
          </p:nvPr>
        </p:nvSpPr>
        <p:spPr/>
        <p:txBody>
          <a:bodyPr/>
          <a:lstStyle/>
          <a:p>
            <a:r>
              <a:rPr lang="en-US"/>
              <a:t>Consider the circuit in (a). Assume that all propagation delays are 2 units, except for the shaded gate whose delay is 3 units.</a:t>
            </a:r>
          </a:p>
          <a:p>
            <a:r>
              <a:rPr lang="en-US"/>
              <a:t>The waveforms for a rising transition at v_a are shown in Figure  (b). The circuit has no sensitizable paths and its critical path delay is zero.</a:t>
            </a:r>
          </a:p>
          <a:p>
            <a:r>
              <a:rPr lang="en-US"/>
              <a:t>Assume now that the propagation delay of the shaded gate is one. </a:t>
            </a:r>
          </a:p>
          <a:p>
            <a:r>
              <a:rPr lang="en-US"/>
              <a:t>The waveforms for a rising transition at v_a are shown now in Figure `(c).</a:t>
            </a:r>
          </a:p>
          <a:p>
            <a:r>
              <a:rPr lang="en-US"/>
              <a:t>Note that the circuit output settles after 6 delay units. Hence speeding-up the shaded gate makes the overall circuit slower.</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38058D1-9489-CB4B-9144-D4085A39806B}" type="slidenum">
              <a:rPr lang="en-US"/>
              <a:pPr/>
              <a:t>24</a:t>
            </a:fld>
            <a:endParaRPr lang="en-US"/>
          </a:p>
        </p:txBody>
      </p:sp>
      <p:sp>
        <p:nvSpPr>
          <p:cNvPr id="143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6675" name="Rectangle 3"/>
          <p:cNvSpPr>
            <a:spLocks noGrp="1" noChangeArrowheads="1"/>
          </p:cNvSpPr>
          <p:nvPr>
            <p:ph type="body" idx="1"/>
          </p:nvPr>
        </p:nvSpPr>
        <p:spPr/>
        <p:txBody>
          <a:bodyPr/>
          <a:lstStyle/>
          <a:p>
            <a:r>
              <a:rPr lang="en-US"/>
              <a:t>There are several theories for computing the critical path delays that use different underlying assumptions.</a:t>
            </a:r>
          </a:p>
          <a:p>
            <a:r>
              <a:rPr lang="en-US"/>
              <a:t>We summarize here an approach that uses the floating mode of operation. </a:t>
            </a:r>
          </a:p>
          <a:p>
            <a:r>
              <a:rPr lang="en-US"/>
              <a:t>Without loss of generality, assume that the circuit can be represented in terms of AND and OR gates, in addition to inverters that do not affect our analysis.</a:t>
            </a:r>
          </a:p>
          <a:p>
            <a:r>
              <a:rPr lang="en-US"/>
              <a:t>We say that 0 is a controlling value for an AND gate and that 1 is a controlling value for an OR gate.</a:t>
            </a:r>
          </a:p>
          <a:p>
            <a:r>
              <a:rPr lang="en-US"/>
              <a:t>The controlling value determines the value at the gate output regardless of the other values.</a:t>
            </a:r>
          </a:p>
          <a:p>
            <a:r>
              <a:rPr lang="en-US"/>
              <a:t>We say that a gate has a controlled value if one of its inputs has a controlling value.</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AA7A52-9904-C34E-8355-F224058DE138}" type="slidenum">
              <a:rPr lang="en-US"/>
              <a:pPr/>
              <a:t>25</a:t>
            </a:fld>
            <a:endParaRPr lang="en-US"/>
          </a:p>
        </p:txBody>
      </p:sp>
      <p:sp>
        <p:nvSpPr>
          <p:cNvPr id="143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7699" name="Rectangle 3"/>
          <p:cNvSpPr>
            <a:spLocks noGrp="1" noChangeArrowheads="1"/>
          </p:cNvSpPr>
          <p:nvPr>
            <p:ph type="body" idx="1"/>
          </p:nvPr>
        </p:nvSpPr>
        <p:spPr/>
        <p:txBody>
          <a:bodyPr/>
          <a:lstStyle/>
          <a:p>
            <a:r>
              <a:rPr lang="en-US"/>
              <a:t>Static co-sensitization is a necessary condition for a path to be true, whereas static sensitization is not, as shown before.</a:t>
            </a:r>
          </a:p>
          <a:p>
            <a:r>
              <a:rPr lang="en-US"/>
              <a:t>Necessary and sufficient conditions for a path to be true can be formally stated.</a:t>
            </a:r>
          </a:p>
          <a:p>
            <a:r>
              <a:rPr lang="en-US"/>
              <a:t>The static co-sensitization criterion is based on logic properties only, and does not take delays into account.</a:t>
            </a:r>
          </a:p>
          <a:p>
            <a:r>
              <a:rPr lang="en-US"/>
              <a:t>When a vector statically co-sensitizes a path to 1 (or 0), there may be some other path that sets the path output to that value earlier. </a:t>
            </a:r>
          </a:p>
          <a:p>
            <a:r>
              <a:rPr lang="en-US"/>
              <a:t>Thus, for a path to cause the output transition, the following must hold for all gates along the path.</a:t>
            </a:r>
          </a:p>
          <a:p>
            <a:r>
              <a:rPr lang="en-US"/>
              <a:t>If a gate has a controlled value, then the path must provide the first of the controlling values.</a:t>
            </a:r>
          </a:p>
          <a:p>
            <a:r>
              <a:rPr lang="en-US"/>
              <a:t>If a gate has not a controlled value, the % side-inputs must have non-controlling values and the path must provide the last of the  non-controlling values.</a:t>
            </a:r>
          </a:p>
          <a:p>
            <a:r>
              <a:rPr lang="en-US"/>
              <a:t>The reason is that when a gate has a controlled value, the delay up to its output is determined by the first controlling input, while when it does not have a controlled value, the delay is determined by the last (non-controlling) input.</a:t>
            </a:r>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3AD67D-BEF0-1841-B433-31961D784F58}" type="slidenum">
              <a:rPr lang="en-US"/>
              <a:pPr/>
              <a:t>26</a:t>
            </a:fld>
            <a:endParaRPr lang="en-US"/>
          </a:p>
        </p:txBody>
      </p:sp>
      <p:sp>
        <p:nvSpPr>
          <p:cNvPr id="143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8723" name="Rectangle 3"/>
          <p:cNvSpPr>
            <a:spLocks noGrp="1" noChangeArrowheads="1"/>
          </p:cNvSpPr>
          <p:nvPr>
            <p:ph type="body" idx="1"/>
          </p:nvPr>
        </p:nvSpPr>
        <p:spPr/>
        <p:txBody>
          <a:bodyPr/>
          <a:lstStyle/>
          <a:p>
            <a:r>
              <a:rPr lang="en-US"/>
              <a:t>As a result, a test for detecting a false path can be done as follows.</a:t>
            </a:r>
          </a:p>
          <a:p>
            <a:r>
              <a:rPr lang="en-US"/>
              <a:t>A path is false if, for all possible input vectors, one of the above conditions is true.</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D473FA-365F-FB44-A311-80EE49309613}" type="slidenum">
              <a:rPr lang="en-US"/>
              <a:pPr/>
              <a:t>27</a:t>
            </a:fld>
            <a:endParaRPr lang="en-US"/>
          </a:p>
        </p:txBody>
      </p:sp>
      <p:sp>
        <p:nvSpPr>
          <p:cNvPr id="143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9747" name="Rectangle 3"/>
          <p:cNvSpPr>
            <a:spLocks noGrp="1" noChangeArrowheads="1"/>
          </p:cNvSpPr>
          <p:nvPr>
            <p:ph type="body" idx="1"/>
          </p:nvPr>
        </p:nvSpPr>
        <p:spPr/>
        <p:txBody>
          <a:bodyPr/>
          <a:lstStyle/>
          <a:p>
            <a:r>
              <a:rPr lang="en-US"/>
              <a:t>Consider the circuit and we question the falsity of path  (v_a,v_c,v_d,v_y,v_z) . </a:t>
            </a:r>
          </a:p>
          <a:p>
            <a:r>
              <a:rPr lang="en-US"/>
              <a:t>For input vector  a=0, b=0  condition 1 occurs at the OR gate. </a:t>
            </a:r>
          </a:p>
          <a:p>
            <a:r>
              <a:rPr lang="en-US"/>
              <a:t>For input vector  a=0, b=1  condition 2 occurs at the AND gate.</a:t>
            </a:r>
          </a:p>
          <a:p>
            <a:r>
              <a:rPr lang="en-US"/>
              <a:t>For input vector  a=1, b=0  condition 2 occurs at the OR gate.</a:t>
            </a:r>
          </a:p>
          <a:p>
            <a:r>
              <a:rPr lang="en-US"/>
              <a:t>For input vector  a=1, b=1  condition 1 occurs at the AND gate. </a:t>
            </a:r>
          </a:p>
          <a:p>
            <a:r>
              <a:rPr lang="en-US"/>
              <a:t>Therefore the path is false.</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F2235F0-FAD1-4E4C-85A3-60CF2D80D674}" type="slidenum">
              <a:rPr lang="en-US"/>
              <a:pPr/>
              <a:t>28</a:t>
            </a:fld>
            <a:endParaRPr lang="en-US"/>
          </a:p>
        </p:txBody>
      </p:sp>
      <p:sp>
        <p:nvSpPr>
          <p:cNvPr id="144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0771" name="Rectangle 3"/>
          <p:cNvSpPr>
            <a:spLocks noGrp="1" noChangeArrowheads="1"/>
          </p:cNvSpPr>
          <p:nvPr>
            <p:ph type="body" idx="1"/>
          </p:nvPr>
        </p:nvSpPr>
        <p:spPr/>
        <p:txBody>
          <a:bodyPr/>
          <a:lstStyle/>
          <a:p>
            <a:r>
              <a:rPr lang="en-US"/>
              <a:t>A very important question is to determine if a circuit works at a given speed </a:t>
            </a:r>
            <a:r>
              <a:rPr lang="en-US" u="sng"/>
              <a:t>t</a:t>
            </a:r>
            <a:r>
              <a:rPr lang="en-US"/>
              <a:t> .</a:t>
            </a:r>
          </a:p>
          <a:p>
            <a:r>
              <a:rPr lang="en-US"/>
              <a:t>This problem can be rephrased as checking if all paths with delay larger than </a:t>
            </a:r>
            <a:r>
              <a:rPr lang="en-US" u="sng"/>
              <a:t>t</a:t>
            </a:r>
            <a:r>
              <a:rPr lang="en-US"/>
              <a:t> are false.</a:t>
            </a:r>
          </a:p>
          <a:p>
            <a:r>
              <a:rPr lang="en-US"/>
              <a:t>Another important issue is to determine the critical path delay of a circuit.</a:t>
            </a:r>
          </a:p>
          <a:p>
            <a:r>
              <a:rPr lang="en-US"/>
              <a:t>This problem can be reduced to the previous problem, by making a sequence of tests if the critical path delay is no larger than </a:t>
            </a:r>
            <a:r>
              <a:rPr lang="en-US" u="sng"/>
              <a:t>t</a:t>
            </a:r>
            <a:r>
              <a:rPr lang="en-US"/>
              <a:t> , where </a:t>
            </a:r>
            <a:r>
              <a:rPr lang="en-US" u="sng"/>
              <a:t>t</a:t>
            </a:r>
            <a:r>
              <a:rPr lang="en-US"/>
              <a:t> is the outcome of a binary search in the set of path delays sorted in decreasing order.</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52E5C04-B316-5F4F-9A64-57C03211C434}" type="slidenum">
              <a:rPr lang="en-US"/>
              <a:pPr/>
              <a:t>29</a:t>
            </a:fld>
            <a:endParaRPr lang="en-US"/>
          </a:p>
        </p:txBody>
      </p:sp>
      <p:sp>
        <p:nvSpPr>
          <p:cNvPr id="145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61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5B8F7AB-5FB2-B546-B173-66B128FFDD6A}" type="slidenum">
              <a:rPr lang="en-US"/>
              <a:pPr/>
              <a:t>3</a:t>
            </a:fld>
            <a:endParaRPr lang="en-US"/>
          </a:p>
        </p:txBody>
      </p:sp>
      <p:sp>
        <p:nvSpPr>
          <p:cNvPr id="141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3123" name="Rectangle 3"/>
          <p:cNvSpPr>
            <a:spLocks noGrp="1" noChangeArrowheads="1"/>
          </p:cNvSpPr>
          <p:nvPr>
            <p:ph type="body" idx="1"/>
          </p:nvPr>
        </p:nvSpPr>
        <p:spPr/>
        <p:txBody>
          <a:bodyPr/>
          <a:lstStyle/>
          <a:p>
            <a:r>
              <a:rPr lang="en-US"/>
              <a:t>A major problem in circuit design is achieving the maximum performance for the given technology. In the context of logic synthesis and optimization, maximizing performance means reducing the maximum propagation delay from inputs to outputs.</a:t>
            </a:r>
          </a:p>
          <a:p>
            <a:r>
              <a:rPr lang="en-US"/>
              <a:t>When combinational networks are part of sequential circuits, the maximum propagation delay in the combinational component is a lower bound on the cycle-time,  whose reduction is one of the major design goals.</a:t>
            </a:r>
          </a:p>
          <a:p>
            <a:r>
              <a:rPr lang="en-US"/>
              <a:t>There are two related problems:</a:t>
            </a:r>
          </a:p>
          <a:p>
            <a:pPr>
              <a:buFontTx/>
              <a:buChar char="-"/>
            </a:pPr>
            <a:r>
              <a:rPr lang="en-US"/>
              <a:t>Verifying that a circuit operates at speed</a:t>
            </a:r>
          </a:p>
          <a:p>
            <a:pPr>
              <a:buFontTx/>
              <a:buChar char="-"/>
            </a:pPr>
            <a:r>
              <a:rPr lang="en-US"/>
              <a:t>Enhancing circuit speed</a:t>
            </a:r>
          </a:p>
          <a:p>
            <a:pPr>
              <a:buFontTx/>
              <a:buChar char="-"/>
            </a:pPr>
            <a:r>
              <a:rPr lang="en-US"/>
              <a:t>Both problems require delay modeling and computation.</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E5BDD2-C0F1-C142-AA7A-AFF18F0A5498}" type="slidenum">
              <a:rPr lang="en-US"/>
              <a:pPr/>
              <a:t>30</a:t>
            </a:fld>
            <a:endParaRPr lang="en-US"/>
          </a:p>
        </p:txBody>
      </p:sp>
      <p:sp>
        <p:nvSpPr>
          <p:cNvPr id="144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1795" name="Rectangle 3"/>
          <p:cNvSpPr>
            <a:spLocks noGrp="1" noChangeArrowheads="1"/>
          </p:cNvSpPr>
          <p:nvPr>
            <p:ph type="body" idx="1"/>
          </p:nvPr>
        </p:nvSpPr>
        <p:spPr/>
        <p:txBody>
          <a:bodyPr/>
          <a:lstStyle/>
          <a:p>
            <a:r>
              <a:rPr lang="en-US"/>
              <a:t>The basic procedure for speeding up a circuit is to alternate critical path computations and operations that deal with speeding up the path. </a:t>
            </a:r>
          </a:p>
          <a:p>
            <a:r>
              <a:rPr lang="en-US"/>
              <a:t>Quasi-critical paths can be selected  by taking those that have slacks close to a small number epsilon.  Thus paths that are likely to become critical are also considered.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9E693CC-B58B-A544-8E3A-75F14D66DBF0}" type="slidenum">
              <a:rPr lang="en-US"/>
              <a:pPr/>
              <a:t>31</a:t>
            </a:fld>
            <a:endParaRPr lang="en-US"/>
          </a:p>
        </p:txBody>
      </p:sp>
      <p:sp>
        <p:nvSpPr>
          <p:cNvPr id="144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2819" name="Rectangle 3"/>
          <p:cNvSpPr>
            <a:spLocks noGrp="1" noChangeArrowheads="1"/>
          </p:cNvSpPr>
          <p:nvPr>
            <p:ph type="body" idx="1"/>
          </p:nvPr>
        </p:nvSpPr>
        <p:spPr/>
        <p:txBody>
          <a:bodyPr/>
          <a:lstStyle/>
          <a:p>
            <a:r>
              <a:rPr lang="en-US"/>
              <a:t>This frame algorithm is often used.</a:t>
            </a:r>
          </a:p>
          <a:p>
            <a:r>
              <a:rPr lang="en-US"/>
              <a:t>After the CP and CP delays are computed, the slacks are determined.</a:t>
            </a:r>
          </a:p>
          <a:p>
            <a:r>
              <a:rPr lang="en-US"/>
              <a:t>From all verices that are epsilon-critical, a subset is extracted and operated upon,</a:t>
            </a:r>
          </a:p>
          <a:p>
            <a:r>
              <a:rPr lang="en-US"/>
              <a:t>This procedure continues till there are either no critical nodes (success)  or no applicable transformations (failure).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682CAE-0AA9-1242-B741-AB87E1085F1F}" type="slidenum">
              <a:rPr lang="en-US"/>
              <a:pPr/>
              <a:t>32</a:t>
            </a:fld>
            <a:endParaRPr lang="en-US"/>
          </a:p>
        </p:txBody>
      </p:sp>
      <p:sp>
        <p:nvSpPr>
          <p:cNvPr id="144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3843" name="Rectangle 3"/>
          <p:cNvSpPr>
            <a:spLocks noGrp="1" noChangeArrowheads="1"/>
          </p:cNvSpPr>
          <p:nvPr>
            <p:ph type="body" idx="1"/>
          </p:nvPr>
        </p:nvSpPr>
        <p:spPr/>
        <p:txBody>
          <a:bodyPr/>
          <a:lstStyle/>
          <a:p>
            <a:r>
              <a:rPr lang="en-US"/>
              <a:t>Transformations target the reduction of the data-ready time of a vertex. There are two possibilities:</a:t>
            </a:r>
          </a:p>
          <a:p>
            <a:r>
              <a:rPr lang="en-US"/>
              <a:t>-  reducing the propagation delay and</a:t>
            </a:r>
          </a:p>
          <a:p>
            <a:pPr>
              <a:buFontTx/>
              <a:buChar char="-"/>
            </a:pPr>
            <a:r>
              <a:rPr lang="en-US"/>
              <a:t> reducing the dependency of the vertex under consideration on some critical input. </a:t>
            </a:r>
          </a:p>
          <a:p>
            <a:r>
              <a:rPr lang="en-US"/>
              <a:t>The transformation must not have as side effect the creation of another critical path with equal or larger delay. When a single transformation is applied at each iteration of the algorithm, this can be insured by monitoring the data-ready variation at the neighboring vertices, that should be bounded from above by their slacks. When area constraints are specified, the marginal area variation of the transformation should be recorded and checked against a bound.</a:t>
            </a:r>
          </a:p>
          <a:p>
            <a:r>
              <a:rPr lang="en-US"/>
              <a:t>A transformation is favorable if it reduces locally the delay and if any other delay increase (at some other node) is bounded by the slack.</a:t>
            </a:r>
          </a:p>
          <a:p>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A8C01DB-7403-024F-92A9-104D4EBB28C8}" type="slidenum">
              <a:rPr lang="en-US"/>
              <a:pPr/>
              <a:t>33</a:t>
            </a:fld>
            <a:endParaRPr lang="en-US"/>
          </a:p>
        </p:txBody>
      </p:sp>
      <p:sp>
        <p:nvSpPr>
          <p:cNvPr id="144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4867" name="Rectangle 3"/>
          <p:cNvSpPr>
            <a:spLocks noGrp="1" noChangeArrowheads="1"/>
          </p:cNvSpPr>
          <p:nvPr>
            <p:ph type="body" idx="1"/>
          </p:nvPr>
        </p:nvSpPr>
        <p:spPr/>
        <p:txBody>
          <a:bodyPr/>
          <a:lstStyle/>
          <a:p>
            <a:r>
              <a:rPr lang="en-US"/>
              <a:t>As a simple example, consider elimination and unit delay gates.</a:t>
            </a:r>
          </a:p>
          <a:p>
            <a:r>
              <a:rPr lang="en-US"/>
              <a:t>Then, the transformation is always favorable, as gate merging does not increase delay.</a:t>
            </a:r>
          </a:p>
          <a:p>
            <a:r>
              <a:rPr lang="en-US"/>
              <a:t>Nevertheless, the overall literal count can decrease and then increase; thus there are different area/delay trade-off points that can be generated by monitoring successive elimination.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2DE04F0-EF17-9B46-AAF7-CADE020BD13A}" type="slidenum">
              <a:rPr lang="en-US"/>
              <a:pPr/>
              <a:t>34</a:t>
            </a:fld>
            <a:endParaRPr lang="en-US"/>
          </a:p>
        </p:txBody>
      </p:sp>
      <p:sp>
        <p:nvSpPr>
          <p:cNvPr id="144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5891" name="Rectangle 3"/>
          <p:cNvSpPr>
            <a:spLocks noGrp="1" noChangeArrowheads="1"/>
          </p:cNvSpPr>
          <p:nvPr>
            <p:ph type="body" idx="1"/>
          </p:nvPr>
        </p:nvSpPr>
        <p:spPr/>
        <p:txBody>
          <a:bodyPr/>
          <a:lstStyle/>
          <a:p>
            <a:r>
              <a:rPr lang="en-US"/>
              <a:t>In this example we see three favorable transformations (elimination).</a:t>
            </a:r>
          </a:p>
          <a:p>
            <a:r>
              <a:rPr lang="en-US"/>
              <a:t>Only the third one increases the literals.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BA33763-6BDA-D24B-A9B5-E78BB6F55A5C}" type="slidenum">
              <a:rPr lang="en-US"/>
              <a:pPr/>
              <a:t>35</a:t>
            </a:fld>
            <a:endParaRPr lang="en-US"/>
          </a:p>
        </p:txBody>
      </p:sp>
      <p:sp>
        <p:nvSpPr>
          <p:cNvPr id="144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6915" name="Rectangle 3"/>
          <p:cNvSpPr>
            <a:spLocks noGrp="1" noChangeArrowheads="1"/>
          </p:cNvSpPr>
          <p:nvPr>
            <p:ph type="body" idx="1"/>
          </p:nvPr>
        </p:nvSpPr>
        <p:spPr/>
        <p:txBody>
          <a:bodyPr/>
          <a:lstStyle/>
          <a:p>
            <a:r>
              <a:rPr lang="en-US"/>
              <a:t>We can consider more refined delay models, where propagation delays depends on the gate complexity. Note that a slowdown at a node may slow down other (possibly non critical) nodes, which in turn may become critical. These effects can be produced by both elimination, substitution and other transformations.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350746D-1FE1-F347-865E-31E0E20BEBD0}" type="slidenum">
              <a:rPr lang="en-US"/>
              <a:pPr/>
              <a:t>36</a:t>
            </a:fld>
            <a:endParaRPr lang="en-US"/>
          </a:p>
        </p:txBody>
      </p:sp>
      <p:sp>
        <p:nvSpPr>
          <p:cNvPr id="144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7939" name="Rectangle 3"/>
          <p:cNvSpPr>
            <a:spLocks noGrp="1" noChangeArrowheads="1"/>
          </p:cNvSpPr>
          <p:nvPr>
            <p:ph type="body" idx="1"/>
          </p:nvPr>
        </p:nvSpPr>
        <p:spPr/>
        <p:txBody>
          <a:bodyPr/>
          <a:lstStyle/>
          <a:p>
            <a:r>
              <a:rPr lang="en-US"/>
              <a:t>Circuit on the left.</a:t>
            </a:r>
          </a:p>
          <a:p>
            <a:r>
              <a:rPr lang="en-US"/>
              <a:t>Let us consider a delay model where the propagation delay grows with the size of the expression and with the fanout load.</a:t>
            </a:r>
          </a:p>
          <a:p>
            <a:r>
              <a:rPr lang="en-US"/>
              <a:t>Let us analyze the fragment of a network graph shown in (a).</a:t>
            </a:r>
          </a:p>
          <a:p>
            <a:r>
              <a:rPr lang="en-US"/>
              <a:t>Let us consider first a critical path  (v_k,v_j,v_i) . A selective elimination of  j  into the expression of  v_i  reduces one stage of delay. Nevertheless, the gain may be offset by the larger propagation delay of  v_i , because function  f_i  has more literals.</a:t>
            </a:r>
          </a:p>
          <a:p>
            <a:r>
              <a:rPr lang="en-US"/>
              <a:t>In addition, the load on  v_k  has increased, that can raise the propagation delay  d_k .</a:t>
            </a:r>
          </a:p>
          <a:p>
            <a:r>
              <a:rPr lang="en-US"/>
              <a:t>As a result, the data-ready time  t_m  may increase. Even though the path  (v_k,v_j,v_m) was not critical, it may become so if the variation in data-ready time of  t_m  is larger than the slack  s_m .</a:t>
            </a:r>
          </a:p>
          <a:p>
            <a:r>
              <a:rPr lang="en-US"/>
              <a:t>Circuit on the right.</a:t>
            </a:r>
          </a:p>
          <a:p>
            <a:r>
              <a:rPr lang="en-US"/>
              <a:t>Let  (v_c,v_x)  be on a critical path, being  t_c  much larger than the other data-ready  times of the inputs to  v_x . Then it is likely that substituting  y for  (a+b)  in  f_x  may reduce its propagation delay  d_x  and the data-ready time  t_x .</a:t>
            </a:r>
          </a:p>
          <a:p>
            <a:r>
              <a:rPr lang="en-US"/>
              <a:t>Note also in this case that the load on  v_y  increases. Even though this may not affect the critical path (when  t_y &lt; t_c ), it affects  t_z . Hence we must ascertain that the variation of  t_z  is bounded by its slack  s_z .</a:t>
            </a:r>
          </a:p>
          <a:p>
            <a:endParaRPr lang="en-US"/>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9C6A3FA-CF8D-224A-A1DC-BC6AF4A3A6EF}" type="slidenum">
              <a:rPr lang="en-US"/>
              <a:pPr/>
              <a:t>37</a:t>
            </a:fld>
            <a:endParaRPr lang="en-US"/>
          </a:p>
        </p:txBody>
      </p:sp>
      <p:sp>
        <p:nvSpPr>
          <p:cNvPr id="144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9987" name="Rectangle 3"/>
          <p:cNvSpPr>
            <a:spLocks noGrp="1" noChangeArrowheads="1"/>
          </p:cNvSpPr>
          <p:nvPr>
            <p:ph type="body" idx="1"/>
          </p:nvPr>
        </p:nvSpPr>
        <p:spPr/>
        <p:txBody>
          <a:bodyPr/>
          <a:lstStyle/>
          <a:p>
            <a:r>
              <a:rPr lang="en-US"/>
              <a:t>A more elaborate approach is used by the  SPEED_UP  algorithm .</a:t>
            </a:r>
          </a:p>
          <a:p>
            <a:r>
              <a:rPr lang="en-US"/>
              <a:t>In this case, the network is decomposed beforehand into 2-inputs NAND functions and inverters. This step makes the network homogeneous and simplifies the delay evaluation.</a:t>
            </a:r>
          </a:p>
          <a:p>
            <a:r>
              <a:rPr lang="en-US"/>
              <a:t>The algorithm can fit into the frame of  REDUCE_DELAY  shown before.</a:t>
            </a:r>
          </a:p>
          <a:p>
            <a:r>
              <a:rPr lang="en-US"/>
              <a:t>The set  W  is determined by choosing first an appropriate vertex separation set in the subgraph induced by  U ,and then adding to it the predecessor vertices separated by no more than  d  stages, being  d  a parameter of the algorithm.</a:t>
            </a:r>
          </a:p>
          <a:p>
            <a:r>
              <a:rPr lang="en-US"/>
              <a:t>Then unconstrained elimination is applied to the subnetwork induced by  W . Vertices with successors outside the subnetwork are duplicated, and the corresponding cost is called area penalty.</a:t>
            </a:r>
          </a:p>
          <a:p>
            <a:r>
              <a:rPr lang="en-US"/>
              <a:t>The potential speed-up in the subnetwork is an educated guess on the speed-up after elimination and re-synthesis.</a:t>
            </a:r>
          </a:p>
          <a:p>
            <a:r>
              <a:rPr lang="en-US"/>
              <a:t>We can now explain how the separation set was chosen: it is a minimum-weight separation set, where the weights are a linear combination of the area penalty and potential speed-up.</a:t>
            </a:r>
          </a:p>
          <a:p>
            <a:r>
              <a:rPr lang="en-US"/>
              <a:t>The subnetwork is then resynthesized by means of a timing-driven decomposition, by selecting appropriate divisors according to the data-ready times.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80D2000-FF5F-9E4B-AA16-035D025FD2C5}" type="slidenum">
              <a:rPr lang="en-US"/>
              <a:pPr/>
              <a:t>38</a:t>
            </a:fld>
            <a:endParaRPr lang="en-US"/>
          </a:p>
        </p:txBody>
      </p:sp>
      <p:sp>
        <p:nvSpPr>
          <p:cNvPr id="144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8963" name="Rectangle 3"/>
          <p:cNvSpPr>
            <a:spLocks noGrp="1" noChangeArrowheads="1"/>
          </p:cNvSpPr>
          <p:nvPr>
            <p:ph type="body" idx="1"/>
          </p:nvPr>
        </p:nvSpPr>
        <p:spPr/>
        <p:txBody>
          <a:bodyPr/>
          <a:lstStyle/>
          <a:p>
            <a:r>
              <a:rPr lang="en-US"/>
              <a:t>Consider the circuit of Figure (a). Let all NAND gates have propagation delay equal to 2 units and each inverter equal to one unit.  Let the data-ready times of all inputs be 0, except for  d  where  t_d =3 .</a:t>
            </a:r>
          </a:p>
          <a:p>
            <a:r>
              <a:rPr lang="en-US"/>
              <a:t>The critical path goes then though  v_d  and  v_x  and its delay is 11 units. </a:t>
            </a:r>
          </a:p>
          <a:p>
            <a:r>
              <a:rPr lang="en-US"/>
              <a:t>Let us assume that  epsilon =2  and thus  W  includes the vertices in the path from  v_d  to  v_x .Assume that  v_x  is selected as vertex separation set and the parameter  d = 5 .</a:t>
            </a:r>
          </a:p>
          <a:p>
            <a:r>
              <a:rPr lang="en-US"/>
              <a:t>Figure (b) shows the circuit after the subnetwork feeding  v_x  has been eliminated into a single vertex, with corresponding expression  a'+b'+c'+d'+e' .  Note that the gates in the shaded area have been duplicated. The cost of that duplication (one NAND gate and one inverter) has been weighted against the possible speed-up of the network due to a more favorable decomposition that balances the skews of the inputs.</a:t>
            </a:r>
          </a:p>
          <a:p>
            <a:r>
              <a:rPr lang="en-US"/>
              <a:t>Such a decomposition is shown in Figure (c). The decomposition has a structure similar to the original circuit, but it reduces the number of stages for the late arriving input  d .  Almost all input/output paths are now critical, being the critical delay equal to 8 units.</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76EC9D1-F429-8444-8D70-E853A76DAF5F}" type="slidenum">
              <a:rPr lang="en-US"/>
              <a:pPr/>
              <a:t>39</a:t>
            </a:fld>
            <a:endParaRPr lang="en-US"/>
          </a:p>
        </p:txBody>
      </p:sp>
      <p:sp>
        <p:nvSpPr>
          <p:cNvPr id="145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1011" name="Rectangle 3"/>
          <p:cNvSpPr>
            <a:spLocks noGrp="1" noChangeArrowheads="1"/>
          </p:cNvSpPr>
          <p:nvPr>
            <p:ph type="body" idx="1"/>
          </p:nvPr>
        </p:nvSpPr>
        <p:spPr/>
        <p:txBody>
          <a:bodyPr/>
          <a:lstStyle/>
          <a:p>
            <a:r>
              <a:rPr lang="en-US"/>
              <a:t>Another  relevant problem in multiple-level logic synthesis is the search for minimal area implementations subject to timing constraints. </a:t>
            </a:r>
          </a:p>
          <a:p>
            <a:r>
              <a:rPr lang="en-US"/>
              <a:t>The problem can be decomposed into two subproblems:</a:t>
            </a:r>
          </a:p>
          <a:p>
            <a:r>
              <a:rPr lang="en-US"/>
              <a:t>- compute a timing feasible solution, i.e. satisfy all timing constraints;</a:t>
            </a:r>
          </a:p>
          <a:p>
            <a:r>
              <a:rPr lang="en-US"/>
              <a:t>- compute an area optimal solution.</a:t>
            </a:r>
          </a:p>
          <a:p>
            <a:r>
              <a:rPr lang="en-US"/>
              <a:t>The former subproblem is more difficult, and sometimes no solution may be found. </a:t>
            </a:r>
          </a:p>
          <a:p>
            <a:r>
              <a:rPr lang="en-US"/>
              <a:t>The latter is solved by putting restraints on the transformations being applied.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A0AD024-A7ED-A442-9E2C-ED06E74FB278}" type="slidenum">
              <a:rPr lang="en-US"/>
              <a:pPr/>
              <a:t>4</a:t>
            </a:fld>
            <a:endParaRPr lang="en-US"/>
          </a:p>
        </p:txBody>
      </p:sp>
      <p:sp>
        <p:nvSpPr>
          <p:cNvPr id="141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4147" name="Rectangle 3"/>
          <p:cNvSpPr>
            <a:spLocks noGrp="1" noChangeArrowheads="1"/>
          </p:cNvSpPr>
          <p:nvPr>
            <p:ph type="body" idx="1"/>
          </p:nvPr>
        </p:nvSpPr>
        <p:spPr/>
        <p:txBody>
          <a:bodyPr/>
          <a:lstStyle/>
          <a:p>
            <a:r>
              <a:rPr lang="en-US"/>
              <a:t>Assume we are given a bound network. Then every vertex of the network is associated with a cell, whose timing characteristics are known.</a:t>
            </a:r>
          </a:p>
          <a:p>
            <a:r>
              <a:rPr lang="en-US"/>
              <a:t>Often propagation delays are functions of the load on the cell, that can be estimated by  considering the load for each fanout stem. Precise models include also a differentiation for rising and falling transition delays.</a:t>
            </a:r>
          </a:p>
          <a:p>
            <a:r>
              <a:rPr lang="en-US"/>
              <a:t>For unbound networks, less precise measures of the propagation delays are possible.  Different models have been used for estimating the propagation delay of the virtual gate implementing a local Boolean function. </a:t>
            </a:r>
          </a:p>
          <a:p>
            <a:r>
              <a:rPr lang="en-US"/>
              <a:t>The simplest model is to use unit delays for each stage. A more refined model is to relate the delay to a minimal factored form. The underlying principle is that a cell generator can </a:t>
            </a:r>
          </a:p>
          <a:p>
            <a:r>
              <a:rPr lang="en-US"/>
              <a:t>synthesize logic gates from any factored form, and that the decomposition tree of the factored form is related to the series and parallel transistor interconnection, which affects the propagation delay. </a:t>
            </a:r>
          </a:p>
          <a:p>
            <a:r>
              <a:rPr lang="en-US"/>
              <a:t>More detailed models include also a load dependency factor and separate estimates for rising and falling transitions.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5543CA5-00AC-8B4E-AC10-86D1E2CD20A9}" type="slidenum">
              <a:rPr lang="en-US"/>
              <a:pPr/>
              <a:t>40</a:t>
            </a:fld>
            <a:endParaRPr lang="en-US"/>
          </a:p>
        </p:txBody>
      </p:sp>
      <p:sp>
        <p:nvSpPr>
          <p:cNvPr id="145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2035" name="Rectangle 3"/>
          <p:cNvSpPr>
            <a:spLocks noGrp="1" noChangeArrowheads="1"/>
          </p:cNvSpPr>
          <p:nvPr>
            <p:ph type="body" idx="1"/>
          </p:nvPr>
        </p:nvSpPr>
        <p:spPr/>
        <p:txBody>
          <a:bodyPr/>
          <a:lstStyle/>
          <a:p>
            <a:r>
              <a:rPr lang="en-US"/>
              <a:t>A gradual approach to achieving timing feasibility is the following. </a:t>
            </a:r>
          </a:p>
          <a:p>
            <a:r>
              <a:rPr lang="en-US"/>
              <a:t>As a first step, different required data-ready times on different outputs are transformed into a single constraint.</a:t>
            </a:r>
          </a:p>
          <a:p>
            <a:r>
              <a:rPr lang="en-US"/>
              <a:t>This can be done by using the largest required data-ready time as an overall constraint and by adding the difference to the actual required data-ready times as 'fake' delays on the output ports. </a:t>
            </a:r>
          </a:p>
          <a:p>
            <a:r>
              <a:rPr lang="en-US"/>
              <a:t>We can then use algorithm REDUCE_DELAY with a different exit condition. At each iteration, some critical vertices are identified and transformed. The goal is to find the  transformation that reduces most the delay, rather than the transformation that reduces the delay by a given amount. Hence it is more likely that a transformation is found and that the algorithm succeeds.</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B254AC-E5A2-B140-936C-EC137A78EED9}" type="slidenum">
              <a:rPr lang="en-US"/>
              <a:pPr/>
              <a:t>41</a:t>
            </a:fld>
            <a:endParaRPr lang="en-US"/>
          </a:p>
        </p:txBody>
      </p:sp>
      <p:sp>
        <p:nvSpPr>
          <p:cNvPr id="145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3059" name="Rectangle 3"/>
          <p:cNvSpPr>
            <a:spLocks noGrp="1" noChangeArrowheads="1"/>
          </p:cNvSpPr>
          <p:nvPr>
            <p:ph type="body" idx="1"/>
          </p:nvPr>
        </p:nvSpPr>
        <p:spPr/>
        <p:txBody>
          <a:bodyPr/>
          <a:lstStyle/>
          <a:p>
            <a:r>
              <a:rPr lang="en-US"/>
              <a:t>This example is fully described in the textbook.</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F531C3-EF7B-5F41-B9EA-BC0250E48A1C}" type="slidenum">
              <a:rPr lang="en-US"/>
              <a:pPr/>
              <a:t>42</a:t>
            </a:fld>
            <a:endParaRPr lang="en-US"/>
          </a:p>
        </p:txBody>
      </p:sp>
      <p:sp>
        <p:nvSpPr>
          <p:cNvPr id="145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4083" name="Rectangle 3"/>
          <p:cNvSpPr>
            <a:spLocks noGrp="1" noChangeArrowheads="1"/>
          </p:cNvSpPr>
          <p:nvPr>
            <p:ph type="body" idx="1"/>
          </p:nvPr>
        </p:nvSpPr>
        <p:spPr/>
        <p:txBody>
          <a:bodyPr/>
          <a:lstStyle/>
          <a:p>
            <a:r>
              <a:rPr lang="en-US"/>
              <a:t>Timing optimization is an important and critical task. Difficulties stem from delay model creation (gates, fanouts, wires), critical path computation and false path elimination.</a:t>
            </a:r>
          </a:p>
          <a:p>
            <a:r>
              <a:rPr lang="en-US"/>
              <a:t>Overall, logic transformations with different requirements and objectives are used to make circuits both timing feasible and optimal.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69512A3-5200-644B-8EE4-7B08B638F9EC}" type="slidenum">
              <a:rPr lang="en-US"/>
              <a:pPr/>
              <a:t>5</a:t>
            </a:fld>
            <a:endParaRPr lang="en-US"/>
          </a:p>
        </p:txBody>
      </p:sp>
      <p:sp>
        <p:nvSpPr>
          <p:cNvPr id="141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6195" name="Rectangle 3"/>
          <p:cNvSpPr>
            <a:spLocks noGrp="1" noChangeArrowheads="1"/>
          </p:cNvSpPr>
          <p:nvPr>
            <p:ph type="body" idx="1"/>
          </p:nvPr>
        </p:nvSpPr>
        <p:spPr/>
        <p:txBody>
          <a:bodyPr/>
          <a:lstStyle/>
          <a:p>
            <a:r>
              <a:rPr lang="en-US"/>
              <a:t>We assign also to each vertex an estimate of the time at which the signal it generates would settle, called  data-ready time or arrival time.</a:t>
            </a:r>
          </a:p>
          <a:p>
            <a:r>
              <a:rPr lang="en-US"/>
              <a:t>Data-ready times of the primary inputs denote when these are stable, and they represent the reference points for the delay computation in the circuit. </a:t>
            </a:r>
          </a:p>
          <a:p>
            <a:r>
              <a:rPr lang="en-US"/>
              <a:t>Often the data-ready times of the primary inputs are zero. This is a convenient convention for sequential circuits, because the delay computation starts at the clock edge that makes the data available to the combinational component. Nevertheless, positive input data-ready times may be useful to model a variety of effects in a circuit, including specific delays through the input ports or circuit blocks that are not part of the logic network abstraction.</a:t>
            </a:r>
          </a:p>
          <a:p>
            <a:r>
              <a:rPr lang="en-US"/>
              <a:t>The data-ready computation can be performed in a variety of ways. We consider in this section a model that divorces the circuit topology from the logic domain, i.e. data-ready times are computed by considering the dependencies of the logic network graph only, and excluding the possibility that some paths would never propagate events due to the specific local Boolean functions. We can assume then that the data-ready time at each internal and output vertex of the network is the sum of the propagation delay plus the data-ready time of the latest local input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72CB5A9-519A-5541-A781-F0030CAC5FA8}" type="slidenum">
              <a:rPr lang="en-US"/>
              <a:pPr/>
              <a:t>6</a:t>
            </a:fld>
            <a:endParaRPr lang="en-US"/>
          </a:p>
        </p:txBody>
      </p:sp>
      <p:sp>
        <p:nvSpPr>
          <p:cNvPr id="1417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7219" name="Rectangle 3"/>
          <p:cNvSpPr>
            <a:spLocks noGrp="1" noChangeArrowheads="1"/>
          </p:cNvSpPr>
          <p:nvPr>
            <p:ph type="body" idx="1"/>
          </p:nvPr>
        </p:nvSpPr>
        <p:spPr/>
        <p:txBody>
          <a:bodyPr/>
          <a:lstStyle/>
          <a:p>
            <a:r>
              <a:rPr lang="en-US"/>
              <a:t>The data-ready times can be computed by a forward traversal of the logic network in O(|V|+|E|) time.</a:t>
            </a:r>
          </a:p>
          <a:p>
            <a:r>
              <a:rPr lang="en-US"/>
              <a:t>The maximum data-ready time occurs at an output vertex, and it is called the topological critical delay of the network. It corresponds to the weight of a longest path in the network, where weights are the propagation delays associated with the vertices. </a:t>
            </a:r>
          </a:p>
          <a:p>
            <a:r>
              <a:rPr lang="en-US"/>
              <a:t>Such a path is called a topological critical path. Note that such path may not be unique.</a:t>
            </a:r>
          </a:p>
          <a:p>
            <a:r>
              <a:rPr lang="en-US"/>
              <a:t>In the example, the maximum data-ready time is t_y = 25. The topological critical path is (v_b,v_n,v_p,v_l,v_q,v_y).</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A43DCF-D2E8-CD4E-8A43-41C3D8BD5AEC}" type="slidenum">
              <a:rPr lang="en-US"/>
              <a:pPr/>
              <a:t>7</a:t>
            </a:fld>
            <a:endParaRPr lang="en-US"/>
          </a:p>
        </p:txBody>
      </p:sp>
      <p:sp>
        <p:nvSpPr>
          <p:cNvPr id="141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8243" name="Rectangle 3"/>
          <p:cNvSpPr>
            <a:spLocks noGrp="1" noChangeArrowheads="1"/>
          </p:cNvSpPr>
          <p:nvPr>
            <p:ph type="body" idx="1"/>
          </p:nvPr>
        </p:nvSpPr>
        <p:spPr/>
        <p:txBody>
          <a:bodyPr/>
          <a:lstStyle/>
          <a:p>
            <a:r>
              <a:rPr lang="en-US"/>
              <a:t>Timing optimization problems for multiple-level networks can be formulated as restructuring the logic network to satisfy bounds on output data-ready times or to minimize them.</a:t>
            </a:r>
          </a:p>
          <a:p>
            <a:r>
              <a:rPr lang="en-US"/>
              <a:t>We denote the required data-ready time at an output by a bar, e.g. the required data-ready time at output v_x is </a:t>
            </a:r>
            <a:r>
              <a:rPr lang="en-US" u="sng"/>
              <a:t>t</a:t>
            </a:r>
            <a:r>
              <a:rPr lang="en-US"/>
              <a:t>_x . The required data-ready times can be propagated backwards, from the outputs to the inputs, by means of a backward network traversal. </a:t>
            </a:r>
          </a:p>
          <a:p>
            <a:r>
              <a:rPr lang="en-US"/>
              <a:t>It is usual to record at each vertex the difference between the required data-ready time and the actual data-ready time. This quantity is called the timing slack.</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AA6F390-6DF1-5B45-AC82-9A35C7B8F15F}" type="slidenum">
              <a:rPr lang="en-US"/>
              <a:pPr/>
              <a:t>8</a:t>
            </a:fld>
            <a:endParaRPr lang="en-US"/>
          </a:p>
        </p:txBody>
      </p:sp>
      <p:sp>
        <p:nvSpPr>
          <p:cNvPr id="141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9267" name="Rectangle 3"/>
          <p:cNvSpPr>
            <a:spLocks noGrp="1" noChangeArrowheads="1"/>
          </p:cNvSpPr>
          <p:nvPr>
            <p:ph type="body" idx="1"/>
          </p:nvPr>
        </p:nvSpPr>
        <p:spPr/>
        <p:txBody>
          <a:bodyPr/>
          <a:lstStyle/>
          <a:p>
            <a:r>
              <a:rPr lang="en-US"/>
              <a:t>Example with required output arrival times.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59F9D0-79A8-A647-96FD-B9C2D2307012}" type="slidenum">
              <a:rPr lang="en-US"/>
              <a:pPr/>
              <a:t>9</a:t>
            </a:fld>
            <a:endParaRPr lang="en-US"/>
          </a:p>
        </p:txBody>
      </p:sp>
      <p:sp>
        <p:nvSpPr>
          <p:cNvPr id="142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0291" name="Rectangle 3"/>
          <p:cNvSpPr>
            <a:spLocks noGrp="1" noChangeArrowheads="1"/>
          </p:cNvSpPr>
          <p:nvPr>
            <p:ph type="body" idx="1"/>
          </p:nvPr>
        </p:nvSpPr>
        <p:spPr/>
        <p:txBody>
          <a:bodyPr/>
          <a:lstStyle/>
          <a:p>
            <a:r>
              <a:rPr lang="en-US"/>
              <a:t>This example, fully developed in the textbook, shows the computation of the slacks and hence of the topological critical path.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254000" y="609600"/>
            <a:ext cx="7772400" cy="1143000"/>
          </a:xfrm>
        </p:spPr>
        <p:txBody>
          <a:bodyPr/>
          <a:lstStyle>
            <a:lvl1pPr>
              <a:defRPr sz="2800"/>
            </a:lvl1pPr>
          </a:lstStyle>
          <a:p>
            <a:pPr lvl="0"/>
            <a:r>
              <a:rPr lang="en-US" noProof="0"/>
              <a:t>Cliquez et modifiez le titre</a:t>
            </a:r>
          </a:p>
        </p:txBody>
      </p:sp>
      <p:sp>
        <p:nvSpPr>
          <p:cNvPr id="959491" name="Rectangle 3"/>
          <p:cNvSpPr>
            <a:spLocks noGrp="1" noChangeArrowheads="1"/>
          </p:cNvSpPr>
          <p:nvPr>
            <p:ph type="subTitle" idx="1"/>
          </p:nvPr>
        </p:nvSpPr>
        <p:spPr>
          <a:xfrm>
            <a:off x="1276350" y="2900363"/>
            <a:ext cx="6400800" cy="1752600"/>
          </a:xfrm>
        </p:spPr>
        <p:txBody>
          <a:bodyPr/>
          <a:lstStyle>
            <a:lvl1pPr marL="0" indent="0" algn="ctr">
              <a:lnSpc>
                <a:spcPct val="95000"/>
              </a:lnSpc>
              <a:buFont typeface="Monotype Sorts" charset="0"/>
              <a:buNone/>
              <a:defRPr sz="2000"/>
            </a:lvl1pPr>
          </a:lstStyle>
          <a:p>
            <a:pPr lvl="0"/>
            <a:r>
              <a:rPr lang="en-US" noProof="0"/>
              <a:t>Cliquez pour modifier le style des sous-titres du masque</a:t>
            </a:r>
          </a:p>
        </p:txBody>
      </p:sp>
      <p:sp>
        <p:nvSpPr>
          <p:cNvPr id="959597" name="Rectangle 109"/>
          <p:cNvSpPr>
            <a:spLocks noGrp="1" noChangeArrowheads="1"/>
          </p:cNvSpPr>
          <p:nvPr>
            <p:ph type="ftr" sz="quarter" idx="3"/>
          </p:nvPr>
        </p:nvSpPr>
        <p:spPr>
          <a:xfrm>
            <a:off x="3124200" y="6245225"/>
            <a:ext cx="2895600" cy="476250"/>
          </a:xfrm>
        </p:spPr>
        <p:txBody>
          <a:bodyPr/>
          <a:lstStyle>
            <a:lvl1pPr>
              <a:defRPr/>
            </a:lvl1pPr>
          </a:lstStyle>
          <a:p>
            <a:r>
              <a:rPr lang="en-US"/>
              <a:t>(c)  Giovanni De Micheli</a:t>
            </a:r>
          </a:p>
        </p:txBody>
      </p:sp>
      <p:sp>
        <p:nvSpPr>
          <p:cNvPr id="959598" name="Rectangle 110"/>
          <p:cNvSpPr>
            <a:spLocks noGrp="1" noChangeArrowheads="1"/>
          </p:cNvSpPr>
          <p:nvPr>
            <p:ph type="sldNum" sz="quarter" idx="4"/>
          </p:nvPr>
        </p:nvSpPr>
        <p:spPr>
          <a:xfrm>
            <a:off x="6553200" y="6245225"/>
            <a:ext cx="2133600" cy="476250"/>
          </a:xfrm>
        </p:spPr>
        <p:txBody>
          <a:bodyPr/>
          <a:lstStyle>
            <a:lvl1pPr>
              <a:defRPr/>
            </a:lvl1pPr>
          </a:lstStyle>
          <a:p>
            <a:fld id="{397633AE-3C08-1B4F-A53B-A5652978D07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60A62FCF-7644-094F-B742-A1D33755758C}" type="slidenum">
              <a:rPr lang="en-US"/>
              <a:pPr/>
              <a:t>‹#›</a:t>
            </a:fld>
            <a:endParaRPr lang="en-US"/>
          </a:p>
        </p:txBody>
      </p:sp>
    </p:spTree>
    <p:extLst>
      <p:ext uri="{BB962C8B-B14F-4D97-AF65-F5344CB8AC3E}">
        <p14:creationId xmlns:p14="http://schemas.microsoft.com/office/powerpoint/2010/main" val="311424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03200"/>
            <a:ext cx="2178050" cy="6083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03200"/>
            <a:ext cx="6381750" cy="6083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D345ABC3-AC03-F34D-B7E6-0AB0B407580D}" type="slidenum">
              <a:rPr lang="en-US"/>
              <a:pPr/>
              <a:t>‹#›</a:t>
            </a:fld>
            <a:endParaRPr lang="en-US"/>
          </a:p>
        </p:txBody>
      </p:sp>
    </p:spTree>
    <p:extLst>
      <p:ext uri="{BB962C8B-B14F-4D97-AF65-F5344CB8AC3E}">
        <p14:creationId xmlns:p14="http://schemas.microsoft.com/office/powerpoint/2010/main" val="2368986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203200"/>
            <a:ext cx="8699500" cy="685800"/>
          </a:xfrm>
        </p:spPr>
        <p:txBody>
          <a:bodyPr/>
          <a:lstStyle/>
          <a:p>
            <a:r>
              <a:rPr lang="en-US"/>
              <a:t>Click to edit Master title style</a:t>
            </a:r>
          </a:p>
        </p:txBody>
      </p:sp>
      <p:sp>
        <p:nvSpPr>
          <p:cNvPr id="3" name="Text Placeholder 2"/>
          <p:cNvSpPr>
            <a:spLocks noGrp="1"/>
          </p:cNvSpPr>
          <p:nvPr>
            <p:ph type="body" sz="half" idx="1"/>
          </p:nvPr>
        </p:nvSpPr>
        <p:spPr>
          <a:xfrm>
            <a:off x="22860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76200" y="6356350"/>
            <a:ext cx="2895600" cy="476250"/>
          </a:xfrm>
        </p:spPr>
        <p:txBody>
          <a:bodyPr/>
          <a:lstStyle>
            <a:lvl1pPr>
              <a:defRPr/>
            </a:lvl1pPr>
          </a:lstStyle>
          <a:p>
            <a:r>
              <a:rPr lang="en-US"/>
              <a:t>(c)  Giovanni De Micheli</a:t>
            </a:r>
          </a:p>
        </p:txBody>
      </p:sp>
      <p:sp>
        <p:nvSpPr>
          <p:cNvPr id="6" name="Slide Number Placeholder 5"/>
          <p:cNvSpPr>
            <a:spLocks noGrp="1"/>
          </p:cNvSpPr>
          <p:nvPr>
            <p:ph type="sldNum" sz="quarter" idx="11"/>
          </p:nvPr>
        </p:nvSpPr>
        <p:spPr>
          <a:xfrm>
            <a:off x="6553200" y="6367463"/>
            <a:ext cx="2133600" cy="476250"/>
          </a:xfrm>
        </p:spPr>
        <p:txBody>
          <a:bodyPr/>
          <a:lstStyle>
            <a:lvl1pPr>
              <a:defRPr/>
            </a:lvl1pPr>
          </a:lstStyle>
          <a:p>
            <a:fld id="{CD6F8A08-F36A-7042-B77F-E61B3DA415BD}" type="slidenum">
              <a:rPr lang="en-US"/>
              <a:pPr/>
              <a:t>‹#›</a:t>
            </a:fld>
            <a:endParaRPr lang="en-US"/>
          </a:p>
        </p:txBody>
      </p:sp>
    </p:spTree>
    <p:extLst>
      <p:ext uri="{BB962C8B-B14F-4D97-AF65-F5344CB8AC3E}">
        <p14:creationId xmlns:p14="http://schemas.microsoft.com/office/powerpoint/2010/main" val="250848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8A515838-E344-9049-8206-946E75F7D958}" type="slidenum">
              <a:rPr lang="en-US"/>
              <a:pPr/>
              <a:t>‹#›</a:t>
            </a:fld>
            <a:endParaRPr lang="en-US"/>
          </a:p>
        </p:txBody>
      </p:sp>
    </p:spTree>
    <p:extLst>
      <p:ext uri="{BB962C8B-B14F-4D97-AF65-F5344CB8AC3E}">
        <p14:creationId xmlns:p14="http://schemas.microsoft.com/office/powerpoint/2010/main" val="243519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  Giovanni De Micheli</a:t>
            </a:r>
          </a:p>
        </p:txBody>
      </p:sp>
      <p:sp>
        <p:nvSpPr>
          <p:cNvPr id="5" name="Slide Number Placeholder 4"/>
          <p:cNvSpPr>
            <a:spLocks noGrp="1"/>
          </p:cNvSpPr>
          <p:nvPr>
            <p:ph type="sldNum" sz="quarter" idx="11"/>
          </p:nvPr>
        </p:nvSpPr>
        <p:spPr/>
        <p:txBody>
          <a:bodyPr/>
          <a:lstStyle>
            <a:lvl1pPr>
              <a:defRPr/>
            </a:lvl1pPr>
          </a:lstStyle>
          <a:p>
            <a:fld id="{AFC0052B-D527-124B-B747-EA21351C9CD1}" type="slidenum">
              <a:rPr lang="en-US"/>
              <a:pPr/>
              <a:t>‹#›</a:t>
            </a:fld>
            <a:endParaRPr lang="en-US"/>
          </a:p>
        </p:txBody>
      </p:sp>
    </p:spTree>
    <p:extLst>
      <p:ext uri="{BB962C8B-B14F-4D97-AF65-F5344CB8AC3E}">
        <p14:creationId xmlns:p14="http://schemas.microsoft.com/office/powerpoint/2010/main" val="148136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079500"/>
            <a:ext cx="4273550" cy="520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A4DEFE29-3608-6645-9984-AA3C0406F1A2}" type="slidenum">
              <a:rPr lang="en-US"/>
              <a:pPr/>
              <a:t>‹#›</a:t>
            </a:fld>
            <a:endParaRPr lang="en-US"/>
          </a:p>
        </p:txBody>
      </p:sp>
    </p:spTree>
    <p:extLst>
      <p:ext uri="{BB962C8B-B14F-4D97-AF65-F5344CB8AC3E}">
        <p14:creationId xmlns:p14="http://schemas.microsoft.com/office/powerpoint/2010/main" val="33463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  Giovanni De Micheli</a:t>
            </a:r>
          </a:p>
        </p:txBody>
      </p:sp>
      <p:sp>
        <p:nvSpPr>
          <p:cNvPr id="8" name="Slide Number Placeholder 7"/>
          <p:cNvSpPr>
            <a:spLocks noGrp="1"/>
          </p:cNvSpPr>
          <p:nvPr>
            <p:ph type="sldNum" sz="quarter" idx="11"/>
          </p:nvPr>
        </p:nvSpPr>
        <p:spPr/>
        <p:txBody>
          <a:bodyPr/>
          <a:lstStyle>
            <a:lvl1pPr>
              <a:defRPr/>
            </a:lvl1pPr>
          </a:lstStyle>
          <a:p>
            <a:fld id="{C506A21F-3D20-404D-8E37-A0A1FE384A88}" type="slidenum">
              <a:rPr lang="en-US"/>
              <a:pPr/>
              <a:t>‹#›</a:t>
            </a:fld>
            <a:endParaRPr lang="en-US"/>
          </a:p>
        </p:txBody>
      </p:sp>
    </p:spTree>
    <p:extLst>
      <p:ext uri="{BB962C8B-B14F-4D97-AF65-F5344CB8AC3E}">
        <p14:creationId xmlns:p14="http://schemas.microsoft.com/office/powerpoint/2010/main" val="2956498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  Giovanni De Micheli</a:t>
            </a:r>
          </a:p>
        </p:txBody>
      </p:sp>
      <p:sp>
        <p:nvSpPr>
          <p:cNvPr id="4" name="Slide Number Placeholder 3"/>
          <p:cNvSpPr>
            <a:spLocks noGrp="1"/>
          </p:cNvSpPr>
          <p:nvPr>
            <p:ph type="sldNum" sz="quarter" idx="11"/>
          </p:nvPr>
        </p:nvSpPr>
        <p:spPr/>
        <p:txBody>
          <a:bodyPr/>
          <a:lstStyle>
            <a:lvl1pPr>
              <a:defRPr/>
            </a:lvl1pPr>
          </a:lstStyle>
          <a:p>
            <a:fld id="{1DFD1AA8-0624-9C45-AC2F-768D277AEDCB}" type="slidenum">
              <a:rPr lang="en-US"/>
              <a:pPr/>
              <a:t>‹#›</a:t>
            </a:fld>
            <a:endParaRPr lang="en-US"/>
          </a:p>
        </p:txBody>
      </p:sp>
    </p:spTree>
    <p:extLst>
      <p:ext uri="{BB962C8B-B14F-4D97-AF65-F5344CB8AC3E}">
        <p14:creationId xmlns:p14="http://schemas.microsoft.com/office/powerpoint/2010/main" val="329760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  Giovanni De Micheli</a:t>
            </a:r>
          </a:p>
        </p:txBody>
      </p:sp>
      <p:sp>
        <p:nvSpPr>
          <p:cNvPr id="3" name="Slide Number Placeholder 2"/>
          <p:cNvSpPr>
            <a:spLocks noGrp="1"/>
          </p:cNvSpPr>
          <p:nvPr>
            <p:ph type="sldNum" sz="quarter" idx="11"/>
          </p:nvPr>
        </p:nvSpPr>
        <p:spPr/>
        <p:txBody>
          <a:bodyPr/>
          <a:lstStyle>
            <a:lvl1pPr>
              <a:defRPr/>
            </a:lvl1pPr>
          </a:lstStyle>
          <a:p>
            <a:fld id="{8A169AC3-CC83-524A-A915-BE30E109836C}" type="slidenum">
              <a:rPr lang="en-US"/>
              <a:pPr/>
              <a:t>‹#›</a:t>
            </a:fld>
            <a:endParaRPr lang="en-US"/>
          </a:p>
        </p:txBody>
      </p:sp>
    </p:spTree>
    <p:extLst>
      <p:ext uri="{BB962C8B-B14F-4D97-AF65-F5344CB8AC3E}">
        <p14:creationId xmlns:p14="http://schemas.microsoft.com/office/powerpoint/2010/main" val="235292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760E60D1-D82D-AC48-B436-ABAF5F21D8F6}" type="slidenum">
              <a:rPr lang="en-US"/>
              <a:pPr/>
              <a:t>‹#›</a:t>
            </a:fld>
            <a:endParaRPr lang="en-US"/>
          </a:p>
        </p:txBody>
      </p:sp>
    </p:spTree>
    <p:extLst>
      <p:ext uri="{BB962C8B-B14F-4D97-AF65-F5344CB8AC3E}">
        <p14:creationId xmlns:p14="http://schemas.microsoft.com/office/powerpoint/2010/main" val="359691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  Giovanni De Micheli</a:t>
            </a:r>
          </a:p>
        </p:txBody>
      </p:sp>
      <p:sp>
        <p:nvSpPr>
          <p:cNvPr id="6" name="Slide Number Placeholder 5"/>
          <p:cNvSpPr>
            <a:spLocks noGrp="1"/>
          </p:cNvSpPr>
          <p:nvPr>
            <p:ph type="sldNum" sz="quarter" idx="11"/>
          </p:nvPr>
        </p:nvSpPr>
        <p:spPr/>
        <p:txBody>
          <a:bodyPr/>
          <a:lstStyle>
            <a:lvl1pPr>
              <a:defRPr/>
            </a:lvl1pPr>
          </a:lstStyle>
          <a:p>
            <a:fld id="{6F72A92C-5832-6045-AB73-778D0303CD89}" type="slidenum">
              <a:rPr lang="en-US"/>
              <a:pPr/>
              <a:t>‹#›</a:t>
            </a:fld>
            <a:endParaRPr lang="en-US"/>
          </a:p>
        </p:txBody>
      </p:sp>
    </p:spTree>
    <p:extLst>
      <p:ext uri="{BB962C8B-B14F-4D97-AF65-F5344CB8AC3E}">
        <p14:creationId xmlns:p14="http://schemas.microsoft.com/office/powerpoint/2010/main" val="42946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bwMode="auto">
          <a:xfrm>
            <a:off x="241300" y="203200"/>
            <a:ext cx="8699500" cy="685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ctr" anchorCtr="0" compatLnSpc="1">
            <a:prstTxWarp prst="textNoShape">
              <a:avLst/>
            </a:prstTxWarp>
          </a:bodyPr>
          <a:lstStyle/>
          <a:p>
            <a:pPr lvl="0"/>
            <a:r>
              <a:rPr lang="en-US"/>
              <a:t>Cliquez et modifiez le titre</a:t>
            </a:r>
          </a:p>
        </p:txBody>
      </p:sp>
      <p:sp>
        <p:nvSpPr>
          <p:cNvPr id="958467" name="Rectangle 3"/>
          <p:cNvSpPr>
            <a:spLocks noGrp="1" noChangeArrowheads="1"/>
          </p:cNvSpPr>
          <p:nvPr>
            <p:ph type="body" idx="1"/>
          </p:nvPr>
        </p:nvSpPr>
        <p:spPr bwMode="auto">
          <a:xfrm>
            <a:off x="228600" y="1079500"/>
            <a:ext cx="8699500" cy="5207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958481" name="Line 17"/>
          <p:cNvSpPr>
            <a:spLocks noChangeShapeType="1"/>
          </p:cNvSpPr>
          <p:nvPr userDrawn="1"/>
        </p:nvSpPr>
        <p:spPr bwMode="auto">
          <a:xfrm>
            <a:off x="247650" y="912813"/>
            <a:ext cx="8686800"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8482" name="Rectangle 18"/>
          <p:cNvSpPr>
            <a:spLocks noGrp="1" noChangeArrowheads="1"/>
          </p:cNvSpPr>
          <p:nvPr>
            <p:ph type="ftr" sz="quarter" idx="3"/>
          </p:nvPr>
        </p:nvSpPr>
        <p:spPr bwMode="auto">
          <a:xfrm>
            <a:off x="-76200" y="6356350"/>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r>
              <a:rPr lang="en-US"/>
              <a:t>(c)  Giovanni De Micheli</a:t>
            </a:r>
          </a:p>
        </p:txBody>
      </p:sp>
      <p:sp>
        <p:nvSpPr>
          <p:cNvPr id="958483" name="Rectangle 19"/>
          <p:cNvSpPr>
            <a:spLocks noGrp="1" noChangeArrowheads="1"/>
          </p:cNvSpPr>
          <p:nvPr>
            <p:ph type="sldNum" sz="quarter" idx="4"/>
          </p:nvPr>
        </p:nvSpPr>
        <p:spPr bwMode="auto">
          <a:xfrm>
            <a:off x="6553200" y="6367463"/>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879AA19B-650F-754F-967D-F23849CA4C0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dt="0"/>
  <p:txStyles>
    <p:titleStyle>
      <a:lvl1pPr algn="ctr" rtl="0" eaLnBrk="0" fontAlgn="base" hangingPunct="0">
        <a:lnSpc>
          <a:spcPct val="90000"/>
        </a:lnSpc>
        <a:spcBef>
          <a:spcPct val="0"/>
        </a:spcBef>
        <a:spcAft>
          <a:spcPct val="0"/>
        </a:spcAft>
        <a:defRPr sz="3200" b="1">
          <a:solidFill>
            <a:schemeClr val="hlink"/>
          </a:solidFill>
          <a:latin typeface="+mj-lt"/>
          <a:ea typeface="+mj-ea"/>
          <a:cs typeface="+mj-cs"/>
        </a:defRPr>
      </a:lvl1pPr>
      <a:lvl2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2pPr>
      <a:lvl3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3pPr>
      <a:lvl4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4pPr>
      <a:lvl5pPr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5pPr>
      <a:lvl6pPr marL="4572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6pPr>
      <a:lvl7pPr marL="9144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7pPr>
      <a:lvl8pPr marL="13716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8pPr>
      <a:lvl9pPr marL="1828800" algn="ctr" rtl="0" eaLnBrk="0" fontAlgn="base" hangingPunct="0">
        <a:lnSpc>
          <a:spcPct val="90000"/>
        </a:lnSpc>
        <a:spcBef>
          <a:spcPct val="0"/>
        </a:spcBef>
        <a:spcAft>
          <a:spcPct val="0"/>
        </a:spcAft>
        <a:defRPr sz="3200" b="1">
          <a:solidFill>
            <a:schemeClr val="hlink"/>
          </a:solidFill>
          <a:latin typeface="Arial Narrow" charset="0"/>
          <a:ea typeface="ＭＳ Ｐゴシック" charset="0"/>
        </a:defRPr>
      </a:lvl9pPr>
    </p:titleStyle>
    <p:bodyStyle>
      <a:lvl1pPr marL="285750" indent="-285750" algn="l" rtl="0" eaLnBrk="0" fontAlgn="base" hangingPunct="0">
        <a:lnSpc>
          <a:spcPct val="125000"/>
        </a:lnSpc>
        <a:spcBef>
          <a:spcPct val="30000"/>
        </a:spcBef>
        <a:spcAft>
          <a:spcPct val="0"/>
        </a:spcAft>
        <a:buClr>
          <a:srgbClr val="660066"/>
        </a:buClr>
        <a:buSzPct val="85000"/>
        <a:buFont typeface="Monotype Sorts" charset="0"/>
        <a:buChar char="u"/>
        <a:defRPr sz="2800" b="1">
          <a:solidFill>
            <a:schemeClr val="tx1"/>
          </a:solidFill>
          <a:latin typeface="+mn-lt"/>
          <a:ea typeface="+mn-ea"/>
          <a:cs typeface="+mn-cs"/>
        </a:defRPr>
      </a:lvl1pPr>
      <a:lvl2pPr marL="628650" indent="-228600" algn="l" rtl="0" eaLnBrk="0" fontAlgn="base" hangingPunct="0">
        <a:lnSpc>
          <a:spcPct val="110000"/>
        </a:lnSpc>
        <a:spcBef>
          <a:spcPct val="30000"/>
        </a:spcBef>
        <a:spcAft>
          <a:spcPct val="0"/>
        </a:spcAft>
        <a:buClr>
          <a:schemeClr val="hlink"/>
        </a:buClr>
        <a:buSzPct val="75000"/>
        <a:buFont typeface="Monotype Sorts" charset="0"/>
        <a:buChar char="s"/>
        <a:defRPr sz="2400" b="1">
          <a:solidFill>
            <a:schemeClr val="tx1"/>
          </a:solidFill>
          <a:latin typeface="+mn-lt"/>
          <a:ea typeface="+mn-ea"/>
        </a:defRPr>
      </a:lvl2pPr>
      <a:lvl3pPr marL="971550" indent="-228600" algn="l" rtl="0" eaLnBrk="0" fontAlgn="base" hangingPunct="0">
        <a:lnSpc>
          <a:spcPct val="90000"/>
        </a:lnSpc>
        <a:spcBef>
          <a:spcPct val="30000"/>
        </a:spcBef>
        <a:spcAft>
          <a:spcPct val="0"/>
        </a:spcAft>
        <a:buClr>
          <a:schemeClr val="tx1"/>
        </a:buClr>
        <a:buSzPct val="75000"/>
        <a:buFont typeface="Monotype Sorts" charset="0"/>
        <a:buChar char="t"/>
        <a:defRPr sz="2000" b="1">
          <a:solidFill>
            <a:schemeClr val="tx1"/>
          </a:solidFill>
          <a:latin typeface="+mn-lt"/>
          <a:ea typeface="+mn-ea"/>
        </a:defRPr>
      </a:lvl3pPr>
      <a:lvl4pPr marL="1600200" indent="-228600" algn="l" rtl="0" eaLnBrk="0" fontAlgn="base" hangingPunct="0">
        <a:spcBef>
          <a:spcPct val="20000"/>
        </a:spcBef>
        <a:spcAft>
          <a:spcPct val="0"/>
        </a:spcAft>
        <a:buClr>
          <a:srgbClr val="FF3300"/>
        </a:buClr>
        <a:buSzPct val="50000"/>
        <a:buFont typeface="Monotype Sorts" charset="0"/>
        <a:buChar char="u"/>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0" fontAlgn="base" hangingPunct="0">
        <a:spcBef>
          <a:spcPct val="20000"/>
        </a:spcBef>
        <a:spcAft>
          <a:spcPct val="0"/>
        </a:spcAft>
        <a:buChar char="•"/>
        <a:defRPr sz="1600">
          <a:solidFill>
            <a:schemeClr val="tx1"/>
          </a:solidFill>
          <a:latin typeface="+mn-lt"/>
          <a:ea typeface="+mn-ea"/>
        </a:defRPr>
      </a:lvl6pPr>
      <a:lvl7pPr marL="2971800" indent="-228600" algn="l" rtl="0" eaLnBrk="0" fontAlgn="base" hangingPunct="0">
        <a:spcBef>
          <a:spcPct val="20000"/>
        </a:spcBef>
        <a:spcAft>
          <a:spcPct val="0"/>
        </a:spcAft>
        <a:buChar char="•"/>
        <a:defRPr sz="1600">
          <a:solidFill>
            <a:schemeClr val="tx1"/>
          </a:solidFill>
          <a:latin typeface="+mn-lt"/>
          <a:ea typeface="+mn-ea"/>
        </a:defRPr>
      </a:lvl7pPr>
      <a:lvl8pPr marL="3429000" indent="-228600" algn="l" rtl="0" eaLnBrk="0" fontAlgn="base" hangingPunct="0">
        <a:spcBef>
          <a:spcPct val="20000"/>
        </a:spcBef>
        <a:spcAft>
          <a:spcPct val="0"/>
        </a:spcAft>
        <a:buChar char="•"/>
        <a:defRPr sz="1600">
          <a:solidFill>
            <a:schemeClr val="tx1"/>
          </a:solidFill>
          <a:latin typeface="+mn-lt"/>
          <a:ea typeface="+mn-ea"/>
        </a:defRPr>
      </a:lvl8pPr>
      <a:lvl9pPr marL="388620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ctrTitle"/>
          </p:nvPr>
        </p:nvSpPr>
        <p:spPr>
          <a:xfrm>
            <a:off x="179388" y="908050"/>
            <a:ext cx="8915400" cy="1474788"/>
          </a:xfrm>
        </p:spPr>
        <p:txBody>
          <a:bodyPr/>
          <a:lstStyle/>
          <a:p>
            <a:pPr>
              <a:lnSpc>
                <a:spcPct val="110000"/>
              </a:lnSpc>
            </a:pPr>
            <a:r>
              <a:rPr lang="en-US" sz="3600" i="1">
                <a:solidFill>
                  <a:schemeClr val="accent2"/>
                </a:solidFill>
              </a:rPr>
              <a:t>Timing Issues in Multi-level Logic Optimization</a:t>
            </a:r>
          </a:p>
        </p:txBody>
      </p:sp>
      <p:sp>
        <p:nvSpPr>
          <p:cNvPr id="1410051" name="Rectangle 3"/>
          <p:cNvSpPr>
            <a:spLocks noChangeArrowheads="1"/>
          </p:cNvSpPr>
          <p:nvPr/>
        </p:nvSpPr>
        <p:spPr bwMode="auto">
          <a:xfrm>
            <a:off x="1066800" y="304800"/>
            <a:ext cx="70866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0"/>
              </a:lnSpc>
              <a:spcBef>
                <a:spcPct val="30000"/>
              </a:spcBef>
              <a:buClr>
                <a:srgbClr val="660066"/>
              </a:buClr>
              <a:buSzPct val="85000"/>
              <a:buFont typeface="Monotype Sorts" charset="0"/>
              <a:buNone/>
            </a:pPr>
            <a:r>
              <a:rPr lang="it-IT" sz="1600">
                <a:solidFill>
                  <a:schemeClr val="bg1"/>
                </a:solidFill>
                <a:effectLst>
                  <a:outerShdw blurRad="38100" dist="38100" dir="2700000" algn="tl">
                    <a:srgbClr val="DDDDDD"/>
                  </a:outerShdw>
                </a:effectLst>
              </a:rPr>
              <a:t> </a:t>
            </a:r>
          </a:p>
        </p:txBody>
      </p:sp>
      <p:sp>
        <p:nvSpPr>
          <p:cNvPr id="1410052" name="Rectangle 4"/>
          <p:cNvSpPr>
            <a:spLocks noGrp="1" noChangeArrowheads="1"/>
          </p:cNvSpPr>
          <p:nvPr/>
        </p:nvSpPr>
        <p:spPr bwMode="auto">
          <a:xfrm>
            <a:off x="498475" y="2859088"/>
            <a:ext cx="792480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r>
              <a:rPr lang="en-US" sz="3600" dirty="0">
                <a:cs typeface="ＭＳ Ｐゴシック" charset="0"/>
              </a:rPr>
              <a:t>Giovanni De </a:t>
            </a:r>
            <a:r>
              <a:rPr lang="en-US" sz="3600" dirty="0" err="1">
                <a:cs typeface="ＭＳ Ｐゴシック" charset="0"/>
              </a:rPr>
              <a:t>Micheli</a:t>
            </a:r>
            <a:endParaRPr lang="en-US" sz="3600" dirty="0">
              <a:cs typeface="ＭＳ Ｐゴシック" charset="0"/>
            </a:endParaRPr>
          </a:p>
          <a:p>
            <a:r>
              <a:rPr lang="en-US" sz="3200" i="1" dirty="0">
                <a:cs typeface="ＭＳ Ｐゴシック" charset="0"/>
              </a:rPr>
              <a:t>Integrated Systems Laboratory</a:t>
            </a:r>
          </a:p>
          <a:p>
            <a:endParaRPr lang="en-US" sz="3200" i="1" dirty="0">
              <a:cs typeface="ＭＳ Ｐゴシック" charset="0"/>
            </a:endParaRPr>
          </a:p>
        </p:txBody>
      </p:sp>
      <p:sp>
        <p:nvSpPr>
          <p:cNvPr id="1410053" name="Text Box 5"/>
          <p:cNvSpPr txBox="1">
            <a:spLocks noChangeArrowheads="1"/>
          </p:cNvSpPr>
          <p:nvPr/>
        </p:nvSpPr>
        <p:spPr bwMode="auto">
          <a:xfrm>
            <a:off x="698500" y="5980113"/>
            <a:ext cx="7891463"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a:t>This presentation can be used for non-commercial purposes as long as this note and the copyright footers are not removed</a:t>
            </a:r>
          </a:p>
          <a:p>
            <a:pPr>
              <a:spcBef>
                <a:spcPct val="50000"/>
              </a:spcBef>
            </a:pPr>
            <a:r>
              <a:rPr lang="en-US" sz="1200"/>
              <a:t>© Giovanni De Micheli – All rights reserved</a:t>
            </a:r>
          </a:p>
        </p:txBody>
      </p:sp>
      <p:sp>
        <p:nvSpPr>
          <p:cNvPr id="1410056" name="Line 8"/>
          <p:cNvSpPr>
            <a:spLocks noChangeShapeType="1"/>
          </p:cNvSpPr>
          <p:nvPr/>
        </p:nvSpPr>
        <p:spPr bwMode="auto">
          <a:xfrm>
            <a:off x="1020763" y="5745163"/>
            <a:ext cx="7278687" cy="793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410057" name="Picture 9" descr="mcgra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4592638"/>
            <a:ext cx="598488"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isultati immagini per epfl lsi logo">
            <a:extLst>
              <a:ext uri="{FF2B5EF4-FFF2-40B4-BE49-F238E27FC236}">
                <a16:creationId xmlns:a16="http://schemas.microsoft.com/office/drawing/2014/main" id="{C03308CC-2052-A64B-BAF5-E1E0AFF7270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58127" y="4838701"/>
            <a:ext cx="1321609" cy="7268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8236E31-E499-A144-9260-7F1375AD96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5" y="4770302"/>
            <a:ext cx="1415765" cy="7963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AE7D882D-E4C5-7E4A-8C72-17F0DCF9E353}" type="slidenum">
              <a:rPr lang="en-US"/>
              <a:pPr/>
              <a:t>10</a:t>
            </a:fld>
            <a:endParaRPr lang="en-US"/>
          </a:p>
        </p:txBody>
      </p:sp>
      <p:sp>
        <p:nvSpPr>
          <p:cNvPr id="1380354" name="Rectangle 2"/>
          <p:cNvSpPr>
            <a:spLocks noGrp="1" noChangeArrowheads="1"/>
          </p:cNvSpPr>
          <p:nvPr>
            <p:ph type="title"/>
          </p:nvPr>
        </p:nvSpPr>
        <p:spPr>
          <a:xfrm>
            <a:off x="215900" y="138113"/>
            <a:ext cx="8699500" cy="679450"/>
          </a:xfrm>
        </p:spPr>
        <p:txBody>
          <a:bodyPr/>
          <a:lstStyle/>
          <a:p>
            <a:r>
              <a:rPr lang="en-US"/>
              <a:t>Example</a:t>
            </a:r>
          </a:p>
        </p:txBody>
      </p:sp>
      <p:pic>
        <p:nvPicPr>
          <p:cNvPr id="1380359" name="Picture 7" descr="Timing_slid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1530350"/>
            <a:ext cx="5930900" cy="37973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5DD310CE-7D49-1048-95A3-7FCDE47D2EB4}" type="slidenum">
              <a:rPr lang="en-US"/>
              <a:pPr/>
              <a:t>11</a:t>
            </a:fld>
            <a:endParaRPr lang="en-US"/>
          </a:p>
        </p:txBody>
      </p:sp>
      <p:sp>
        <p:nvSpPr>
          <p:cNvPr id="1379330" name="Rectangle 2"/>
          <p:cNvSpPr>
            <a:spLocks noGrp="1" noChangeArrowheads="1"/>
          </p:cNvSpPr>
          <p:nvPr>
            <p:ph type="title"/>
          </p:nvPr>
        </p:nvSpPr>
        <p:spPr/>
        <p:txBody>
          <a:bodyPr/>
          <a:lstStyle/>
          <a:p>
            <a:r>
              <a:rPr lang="en-US"/>
              <a:t>Topological critical path</a:t>
            </a:r>
          </a:p>
        </p:txBody>
      </p:sp>
      <p:sp>
        <p:nvSpPr>
          <p:cNvPr id="1379331" name="Rectangle 3"/>
          <p:cNvSpPr>
            <a:spLocks noGrp="1" noChangeArrowheads="1"/>
          </p:cNvSpPr>
          <p:nvPr>
            <p:ph type="body" sz="half" idx="1"/>
          </p:nvPr>
        </p:nvSpPr>
        <p:spPr>
          <a:xfrm>
            <a:off x="228600" y="971550"/>
            <a:ext cx="8318500" cy="5314950"/>
          </a:xfrm>
        </p:spPr>
        <p:txBody>
          <a:bodyPr/>
          <a:lstStyle/>
          <a:p>
            <a:pPr marL="0" indent="0">
              <a:lnSpc>
                <a:spcPct val="115000"/>
              </a:lnSpc>
            </a:pPr>
            <a:r>
              <a:rPr lang="en-US" dirty="0"/>
              <a:t>Assume topologic computation of :</a:t>
            </a:r>
          </a:p>
          <a:p>
            <a:pPr lvl="1">
              <a:lnSpc>
                <a:spcPct val="100000"/>
              </a:lnSpc>
            </a:pPr>
            <a:r>
              <a:rPr lang="en-US" i="1" dirty="0"/>
              <a:t>Data-ready </a:t>
            </a:r>
            <a:r>
              <a:rPr lang="en-US" dirty="0"/>
              <a:t>by forward traversal</a:t>
            </a:r>
          </a:p>
          <a:p>
            <a:pPr lvl="1">
              <a:lnSpc>
                <a:spcPct val="100000"/>
              </a:lnSpc>
            </a:pPr>
            <a:r>
              <a:rPr lang="en-US" i="1" dirty="0"/>
              <a:t>Required data-ready </a:t>
            </a:r>
            <a:r>
              <a:rPr lang="en-US" dirty="0"/>
              <a:t>by backward traversal</a:t>
            </a:r>
          </a:p>
          <a:p>
            <a:pPr marL="0" indent="0">
              <a:lnSpc>
                <a:spcPct val="115000"/>
              </a:lnSpc>
            </a:pPr>
            <a:r>
              <a:rPr lang="en-US" i="1" dirty="0"/>
              <a:t>Topological critical path :</a:t>
            </a:r>
            <a:endParaRPr lang="en-US" dirty="0">
              <a:solidFill>
                <a:schemeClr val="tx2"/>
              </a:solidFill>
            </a:endParaRPr>
          </a:p>
          <a:p>
            <a:pPr lvl="1">
              <a:lnSpc>
                <a:spcPct val="100000"/>
              </a:lnSpc>
            </a:pPr>
            <a:r>
              <a:rPr lang="en-US" dirty="0"/>
              <a:t>Input/output path with zero slacks</a:t>
            </a:r>
          </a:p>
          <a:p>
            <a:pPr lvl="1">
              <a:lnSpc>
                <a:spcPct val="100000"/>
              </a:lnSpc>
            </a:pPr>
            <a:r>
              <a:rPr lang="en-US" dirty="0"/>
              <a:t>Any increase in the vertex propagation delay affects the output data-ready time</a:t>
            </a:r>
          </a:p>
          <a:p>
            <a:pPr marL="0" indent="0">
              <a:lnSpc>
                <a:spcPct val="115000"/>
              </a:lnSpc>
            </a:pPr>
            <a:r>
              <a:rPr lang="en-US" dirty="0"/>
              <a:t>A topological critical path may be </a:t>
            </a:r>
            <a:r>
              <a:rPr lang="en-US" i="1" dirty="0"/>
              <a:t>false</a:t>
            </a:r>
            <a:r>
              <a:rPr lang="en-US" dirty="0"/>
              <a:t>:</a:t>
            </a:r>
            <a:endParaRPr lang="en-US" sz="2400" dirty="0"/>
          </a:p>
          <a:p>
            <a:pPr lvl="1">
              <a:lnSpc>
                <a:spcPct val="100000"/>
              </a:lnSpc>
            </a:pPr>
            <a:r>
              <a:rPr lang="en-US" dirty="0"/>
              <a:t>No event can propagate along that path</a:t>
            </a:r>
          </a:p>
          <a:p>
            <a:pPr lvl="1">
              <a:lnSpc>
                <a:spcPct val="100000"/>
              </a:lnSpc>
            </a:pPr>
            <a:r>
              <a:rPr lang="en-US" dirty="0">
                <a:solidFill>
                  <a:schemeClr val="bg1">
                    <a:lumMod val="10000"/>
                  </a:schemeClr>
                </a:solidFill>
              </a:rPr>
              <a:t>Because of interaction of logic and topology</a:t>
            </a:r>
          </a:p>
          <a:p>
            <a:pPr marL="0" indent="0">
              <a:lnSpc>
                <a:spcPct val="115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93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93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9331">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933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933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9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(c)  Giovanni De Micheli</a:t>
            </a:r>
          </a:p>
        </p:txBody>
      </p:sp>
      <p:sp>
        <p:nvSpPr>
          <p:cNvPr id="6" name="Slide Number Placeholder 4"/>
          <p:cNvSpPr>
            <a:spLocks noGrp="1"/>
          </p:cNvSpPr>
          <p:nvPr>
            <p:ph type="sldNum" sz="quarter" idx="11"/>
          </p:nvPr>
        </p:nvSpPr>
        <p:spPr/>
        <p:txBody>
          <a:bodyPr/>
          <a:lstStyle/>
          <a:p>
            <a:fld id="{59ED81D7-4AD7-404A-88CF-6CBBCA38FB9C}" type="slidenum">
              <a:rPr lang="en-US"/>
              <a:pPr/>
              <a:t>12</a:t>
            </a:fld>
            <a:endParaRPr lang="en-US"/>
          </a:p>
        </p:txBody>
      </p:sp>
      <p:sp>
        <p:nvSpPr>
          <p:cNvPr id="1269762" name="Rectangle 2"/>
          <p:cNvSpPr>
            <a:spLocks noGrp="1" noChangeArrowheads="1"/>
          </p:cNvSpPr>
          <p:nvPr>
            <p:ph type="title"/>
          </p:nvPr>
        </p:nvSpPr>
        <p:spPr/>
        <p:txBody>
          <a:bodyPr/>
          <a:lstStyle/>
          <a:p>
            <a:r>
              <a:rPr lang="en-US"/>
              <a:t>Example</a:t>
            </a:r>
          </a:p>
        </p:txBody>
      </p:sp>
      <p:sp>
        <p:nvSpPr>
          <p:cNvPr id="1269765" name="Rectangle 5"/>
          <p:cNvSpPr>
            <a:spLocks noGrp="1" noChangeArrowheads="1"/>
          </p:cNvSpPr>
          <p:nvPr>
            <p:ph type="body" idx="1"/>
          </p:nvPr>
        </p:nvSpPr>
        <p:spPr>
          <a:xfrm>
            <a:off x="195263" y="2663825"/>
            <a:ext cx="8699500" cy="3860800"/>
          </a:xfrm>
        </p:spPr>
        <p:txBody>
          <a:bodyPr/>
          <a:lstStyle/>
          <a:p>
            <a:r>
              <a:rPr lang="fr-FR"/>
              <a:t>All gates have unit delay</a:t>
            </a:r>
          </a:p>
          <a:p>
            <a:r>
              <a:rPr lang="fr-FR"/>
              <a:t>All inputs ready at time 0</a:t>
            </a:r>
          </a:p>
          <a:p>
            <a:r>
              <a:rPr lang="fr-FR"/>
              <a:t>Longest topological path : </a:t>
            </a:r>
            <a:r>
              <a:rPr lang="fr-FR">
                <a:solidFill>
                  <a:schemeClr val="tx2"/>
                </a:solidFill>
              </a:rPr>
              <a:t>(</a:t>
            </a:r>
            <a:r>
              <a:rPr lang="en-US" sz="3100" i="1">
                <a:solidFill>
                  <a:schemeClr val="tx2"/>
                </a:solidFill>
              </a:rPr>
              <a:t>v</a:t>
            </a:r>
            <a:r>
              <a:rPr lang="en-US" sz="3100" i="1" baseline="-25000">
                <a:solidFill>
                  <a:schemeClr val="tx2"/>
                </a:solidFill>
              </a:rPr>
              <a:t>a</a:t>
            </a:r>
            <a:r>
              <a:rPr lang="fr-FR">
                <a:solidFill>
                  <a:schemeClr val="tx2"/>
                </a:solidFill>
              </a:rPr>
              <a:t>, </a:t>
            </a:r>
            <a:r>
              <a:rPr lang="en-US" sz="3100" i="1">
                <a:solidFill>
                  <a:schemeClr val="tx2"/>
                </a:solidFill>
              </a:rPr>
              <a:t>v</a:t>
            </a:r>
            <a:r>
              <a:rPr lang="en-US" sz="3100" i="1" baseline="-25000">
                <a:solidFill>
                  <a:schemeClr val="tx2"/>
                </a:solidFill>
              </a:rPr>
              <a:t>c</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d</a:t>
            </a:r>
            <a:r>
              <a:rPr lang="fr-FR">
                <a:solidFill>
                  <a:schemeClr val="tx2"/>
                </a:solidFill>
              </a:rPr>
              <a:t>, </a:t>
            </a:r>
            <a:r>
              <a:rPr lang="en-US" sz="3100" i="1">
                <a:solidFill>
                  <a:schemeClr val="tx2"/>
                </a:solidFill>
              </a:rPr>
              <a:t>v</a:t>
            </a:r>
            <a:r>
              <a:rPr lang="en-US" sz="3100" i="1" baseline="-25000">
                <a:solidFill>
                  <a:schemeClr val="tx2"/>
                </a:solidFill>
              </a:rPr>
              <a:t>y</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z</a:t>
            </a:r>
            <a:r>
              <a:rPr lang="fr-FR">
                <a:solidFill>
                  <a:schemeClr val="tx2"/>
                </a:solidFill>
              </a:rPr>
              <a:t>)</a:t>
            </a:r>
            <a:r>
              <a:rPr lang="fr-FR"/>
              <a:t> :</a:t>
            </a:r>
          </a:p>
          <a:p>
            <a:pPr marL="760413" lvl="1" indent="379413"/>
            <a:r>
              <a:rPr lang="fr-FR"/>
              <a:t>Path delay: 4 units</a:t>
            </a:r>
          </a:p>
          <a:p>
            <a:r>
              <a:rPr lang="fr-FR"/>
              <a:t>Critical true path: </a:t>
            </a:r>
            <a:r>
              <a:rPr lang="fr-FR">
                <a:solidFill>
                  <a:schemeClr val="tx2"/>
                </a:solidFill>
              </a:rPr>
              <a:t>(</a:t>
            </a:r>
            <a:r>
              <a:rPr lang="en-US" sz="3100" i="1">
                <a:solidFill>
                  <a:schemeClr val="tx2"/>
                </a:solidFill>
              </a:rPr>
              <a:t>v</a:t>
            </a:r>
            <a:r>
              <a:rPr lang="en-US" sz="3100" i="1" baseline="-25000">
                <a:solidFill>
                  <a:schemeClr val="tx2"/>
                </a:solidFill>
              </a:rPr>
              <a:t>a</a:t>
            </a:r>
            <a:r>
              <a:rPr lang="fr-FR">
                <a:solidFill>
                  <a:schemeClr val="tx2"/>
                </a:solidFill>
              </a:rPr>
              <a:t>, </a:t>
            </a:r>
            <a:r>
              <a:rPr lang="en-US" sz="3100" i="1">
                <a:solidFill>
                  <a:schemeClr val="tx2"/>
                </a:solidFill>
              </a:rPr>
              <a:t>v</a:t>
            </a:r>
            <a:r>
              <a:rPr lang="en-US" sz="3100" i="1" baseline="-25000">
                <a:solidFill>
                  <a:schemeClr val="tx2"/>
                </a:solidFill>
              </a:rPr>
              <a:t>c</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d</a:t>
            </a:r>
            <a:r>
              <a:rPr lang="fr-FR">
                <a:solidFill>
                  <a:schemeClr val="tx2"/>
                </a:solidFill>
              </a:rPr>
              <a:t>, </a:t>
            </a:r>
            <a:r>
              <a:rPr lang="en-US" sz="3100" i="1">
                <a:solidFill>
                  <a:schemeClr val="tx2"/>
                </a:solidFill>
              </a:rPr>
              <a:t>v</a:t>
            </a:r>
            <a:r>
              <a:rPr lang="en-US" sz="3100" i="1" baseline="-25000">
                <a:solidFill>
                  <a:schemeClr val="tx2"/>
                </a:solidFill>
              </a:rPr>
              <a:t>y</a:t>
            </a:r>
            <a:r>
              <a:rPr lang="fr-FR">
                <a:solidFill>
                  <a:schemeClr val="tx2"/>
                </a:solidFill>
              </a:rPr>
              <a:t>)</a:t>
            </a:r>
            <a:r>
              <a:rPr lang="fr-FR"/>
              <a:t> :</a:t>
            </a:r>
          </a:p>
          <a:p>
            <a:pPr marL="760413" lvl="1" indent="379413"/>
            <a:r>
              <a:rPr lang="fr-FR"/>
              <a:t>Path delay: 3 units</a:t>
            </a:r>
          </a:p>
        </p:txBody>
      </p:sp>
      <p:pic>
        <p:nvPicPr>
          <p:cNvPr id="1269769" name="Picture 9" descr="Timing_slid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957263"/>
            <a:ext cx="4826000" cy="16383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D64F82B5-A3C3-D547-BBE5-F94535B328F7}" type="slidenum">
              <a:rPr lang="en-US"/>
              <a:pPr/>
              <a:t>13</a:t>
            </a:fld>
            <a:endParaRPr lang="en-US"/>
          </a:p>
        </p:txBody>
      </p:sp>
      <p:sp>
        <p:nvSpPr>
          <p:cNvPr id="1360898" name="Rectangle 2"/>
          <p:cNvSpPr>
            <a:spLocks noGrp="1" noChangeArrowheads="1"/>
          </p:cNvSpPr>
          <p:nvPr>
            <p:ph type="title"/>
          </p:nvPr>
        </p:nvSpPr>
        <p:spPr/>
        <p:txBody>
          <a:bodyPr/>
          <a:lstStyle/>
          <a:p>
            <a:r>
              <a:rPr lang="en-US"/>
              <a:t>Sensitizable paths</a:t>
            </a:r>
          </a:p>
        </p:txBody>
      </p:sp>
      <p:sp>
        <p:nvSpPr>
          <p:cNvPr id="1360899" name="Rectangle 3"/>
          <p:cNvSpPr>
            <a:spLocks noGrp="1" noChangeArrowheads="1"/>
          </p:cNvSpPr>
          <p:nvPr>
            <p:ph type="body" idx="1"/>
          </p:nvPr>
        </p:nvSpPr>
        <p:spPr>
          <a:xfrm>
            <a:off x="228600" y="1079500"/>
            <a:ext cx="8699500" cy="5403850"/>
          </a:xfrm>
        </p:spPr>
        <p:txBody>
          <a:bodyPr/>
          <a:lstStyle/>
          <a:p>
            <a:r>
              <a:rPr lang="en-US"/>
              <a:t>A path in a logic network is </a:t>
            </a:r>
            <a:r>
              <a:rPr lang="en-US" i="1"/>
              <a:t>sensitizable </a:t>
            </a:r>
            <a:r>
              <a:rPr lang="en-US"/>
              <a:t>if an event can propagate from its tail to its head</a:t>
            </a:r>
          </a:p>
          <a:p>
            <a:r>
              <a:rPr lang="en-US"/>
              <a:t>A critical </a:t>
            </a:r>
            <a:r>
              <a:rPr lang="en-US" i="1"/>
              <a:t>path</a:t>
            </a:r>
            <a:r>
              <a:rPr lang="en-US"/>
              <a:t> is a sensitizable path of maximum weight</a:t>
            </a:r>
          </a:p>
          <a:p>
            <a:r>
              <a:rPr lang="en-US"/>
              <a:t>Only sensitizable paths should be considered</a:t>
            </a:r>
          </a:p>
          <a:p>
            <a:r>
              <a:rPr lang="en-US"/>
              <a:t>Non-sensitizable paths are </a:t>
            </a:r>
            <a:r>
              <a:rPr lang="en-US" i="1"/>
              <a:t>false </a:t>
            </a:r>
            <a:r>
              <a:rPr lang="en-US"/>
              <a:t>and can be discarded</a:t>
            </a:r>
            <a:endParaRPr lang="en-US">
              <a:sym typeface="Symbo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71D7216D-6A45-444E-9211-BED6184DD079}" type="slidenum">
              <a:rPr lang="en-US"/>
              <a:pPr/>
              <a:t>14</a:t>
            </a:fld>
            <a:endParaRPr lang="en-US"/>
          </a:p>
        </p:txBody>
      </p:sp>
      <p:sp>
        <p:nvSpPr>
          <p:cNvPr id="1381378" name="Rectangle 2"/>
          <p:cNvSpPr>
            <a:spLocks noGrp="1" noChangeArrowheads="1"/>
          </p:cNvSpPr>
          <p:nvPr>
            <p:ph type="title"/>
          </p:nvPr>
        </p:nvSpPr>
        <p:spPr/>
        <p:txBody>
          <a:bodyPr/>
          <a:lstStyle/>
          <a:p>
            <a:r>
              <a:rPr lang="en-US"/>
              <a:t>Sensitizable paths</a:t>
            </a:r>
          </a:p>
        </p:txBody>
      </p:sp>
      <p:sp>
        <p:nvSpPr>
          <p:cNvPr id="1381379" name="Rectangle 3"/>
          <p:cNvSpPr>
            <a:spLocks noGrp="1" noChangeArrowheads="1"/>
          </p:cNvSpPr>
          <p:nvPr>
            <p:ph type="body" idx="1"/>
          </p:nvPr>
        </p:nvSpPr>
        <p:spPr>
          <a:xfrm>
            <a:off x="228600" y="1079500"/>
            <a:ext cx="8699500" cy="4448175"/>
          </a:xfrm>
        </p:spPr>
        <p:txBody>
          <a:bodyPr/>
          <a:lstStyle/>
          <a:p>
            <a:r>
              <a:rPr lang="en-US"/>
              <a:t>Path:</a:t>
            </a:r>
          </a:p>
          <a:p>
            <a:pPr lvl="1"/>
            <a:r>
              <a:rPr lang="en-US"/>
              <a:t>Ordered set of vertices</a:t>
            </a:r>
          </a:p>
          <a:p>
            <a:r>
              <a:rPr lang="en-US"/>
              <a:t>Inputs to a vertex:</a:t>
            </a:r>
          </a:p>
          <a:p>
            <a:pPr lvl="1"/>
            <a:r>
              <a:rPr lang="en-US"/>
              <a:t>Direct predecessors</a:t>
            </a:r>
          </a:p>
          <a:p>
            <a:r>
              <a:rPr lang="en-US"/>
              <a:t>Side-inputs of a vertex:</a:t>
            </a:r>
          </a:p>
          <a:p>
            <a:pPr lvl="1"/>
            <a:r>
              <a:rPr lang="en-US">
                <a:sym typeface="Symbol" charset="0"/>
              </a:rPr>
              <a:t>Inputs not on the path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137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137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813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81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AD161DF2-E14C-E74E-90BE-C88322594339}" type="slidenum">
              <a:rPr lang="en-US"/>
              <a:pPr/>
              <a:t>15</a:t>
            </a:fld>
            <a:endParaRPr lang="en-US"/>
          </a:p>
        </p:txBody>
      </p:sp>
      <p:sp>
        <p:nvSpPr>
          <p:cNvPr id="1382402" name="Rectangle 2"/>
          <p:cNvSpPr>
            <a:spLocks noGrp="1" noChangeArrowheads="1"/>
          </p:cNvSpPr>
          <p:nvPr>
            <p:ph type="title"/>
          </p:nvPr>
        </p:nvSpPr>
        <p:spPr/>
        <p:txBody>
          <a:bodyPr/>
          <a:lstStyle/>
          <a:p>
            <a:r>
              <a:rPr lang="en-US"/>
              <a:t>Sensitization </a:t>
            </a:r>
            <a:r>
              <a:rPr lang="en-US" dirty="0"/>
              <a:t>condition</a:t>
            </a:r>
          </a:p>
        </p:txBody>
      </p:sp>
      <p:sp>
        <p:nvSpPr>
          <p:cNvPr id="1382403" name="Rectangle 3"/>
          <p:cNvSpPr>
            <a:spLocks noGrp="1" noChangeArrowheads="1"/>
          </p:cNvSpPr>
          <p:nvPr>
            <p:ph type="body" sz="half" idx="1"/>
          </p:nvPr>
        </p:nvSpPr>
        <p:spPr>
          <a:xfrm>
            <a:off x="228600" y="971550"/>
            <a:ext cx="8318500" cy="5314950"/>
          </a:xfrm>
        </p:spPr>
        <p:txBody>
          <a:bodyPr/>
          <a:lstStyle/>
          <a:p>
            <a:pPr marL="0" indent="0"/>
            <a:r>
              <a:rPr lang="en-US"/>
              <a:t>Path: </a:t>
            </a:r>
            <a:r>
              <a:rPr lang="en-US" i="1">
                <a:solidFill>
                  <a:schemeClr val="tx2"/>
                </a:solidFill>
              </a:rPr>
              <a:t>P</a:t>
            </a:r>
            <a:r>
              <a:rPr lang="en-US">
                <a:solidFill>
                  <a:schemeClr val="tx2"/>
                </a:solidFill>
              </a:rPr>
              <a:t> = (</a:t>
            </a:r>
            <a:r>
              <a:rPr lang="en-US" i="1">
                <a:solidFill>
                  <a:schemeClr val="tx2"/>
                </a:solidFill>
              </a:rPr>
              <a:t>v</a:t>
            </a:r>
            <a:r>
              <a:rPr lang="en-US" i="1" baseline="-25000">
                <a:solidFill>
                  <a:schemeClr val="tx2"/>
                </a:solidFill>
              </a:rPr>
              <a:t>xo</a:t>
            </a:r>
            <a:r>
              <a:rPr lang="en-US">
                <a:solidFill>
                  <a:schemeClr val="tx2"/>
                </a:solidFill>
              </a:rPr>
              <a:t>, </a:t>
            </a:r>
            <a:r>
              <a:rPr lang="en-US" i="1">
                <a:solidFill>
                  <a:schemeClr val="tx2"/>
                </a:solidFill>
              </a:rPr>
              <a:t>v</a:t>
            </a:r>
            <a:r>
              <a:rPr lang="en-US" i="1" baseline="-25000">
                <a:solidFill>
                  <a:schemeClr val="tx2"/>
                </a:solidFill>
              </a:rPr>
              <a:t>x1</a:t>
            </a:r>
            <a:r>
              <a:rPr lang="en-US">
                <a:solidFill>
                  <a:schemeClr val="tx2"/>
                </a:solidFill>
              </a:rPr>
              <a:t>, … , </a:t>
            </a:r>
            <a:r>
              <a:rPr lang="en-US" i="1">
                <a:solidFill>
                  <a:schemeClr val="tx2"/>
                </a:solidFill>
              </a:rPr>
              <a:t>v</a:t>
            </a:r>
            <a:r>
              <a:rPr lang="en-US" i="1" baseline="-25000">
                <a:solidFill>
                  <a:schemeClr val="tx2"/>
                </a:solidFill>
              </a:rPr>
              <a:t>xm </a:t>
            </a:r>
            <a:r>
              <a:rPr lang="en-US">
                <a:solidFill>
                  <a:schemeClr val="tx2"/>
                </a:solidFill>
              </a:rPr>
              <a:t>)</a:t>
            </a:r>
          </a:p>
          <a:p>
            <a:pPr marL="0" indent="0"/>
            <a:r>
              <a:rPr lang="en-US"/>
              <a:t>An event propagates along </a:t>
            </a:r>
            <a:r>
              <a:rPr lang="en-US" i="1"/>
              <a:t> </a:t>
            </a:r>
            <a:r>
              <a:rPr lang="en-US" i="1">
                <a:solidFill>
                  <a:schemeClr val="tx2"/>
                </a:solidFill>
              </a:rPr>
              <a:t>P</a:t>
            </a:r>
            <a:r>
              <a:rPr lang="en-US" i="1"/>
              <a:t> if : </a:t>
            </a:r>
          </a:p>
          <a:p>
            <a:pPr marL="0" indent="0">
              <a:buFont typeface="Monotype Sorts" charset="0"/>
              <a:buNone/>
            </a:pPr>
            <a:r>
              <a:rPr lang="en-US" i="1">
                <a:solidFill>
                  <a:schemeClr val="tx2"/>
                </a:solidFill>
              </a:rPr>
              <a:t>	∂f</a:t>
            </a:r>
            <a:r>
              <a:rPr lang="en-US" i="1" baseline="-25000">
                <a:solidFill>
                  <a:schemeClr val="tx2"/>
                </a:solidFill>
              </a:rPr>
              <a:t>xi</a:t>
            </a:r>
            <a:r>
              <a:rPr lang="en-US" i="1">
                <a:solidFill>
                  <a:schemeClr val="tx2"/>
                </a:solidFill>
              </a:rPr>
              <a:t> / ∂x</a:t>
            </a:r>
            <a:r>
              <a:rPr lang="en-US" i="1" baseline="-25000">
                <a:solidFill>
                  <a:schemeClr val="tx2"/>
                </a:solidFill>
              </a:rPr>
              <a:t>i-1 </a:t>
            </a:r>
            <a:r>
              <a:rPr lang="en-US" i="1">
                <a:solidFill>
                  <a:schemeClr val="tx2"/>
                </a:solidFill>
              </a:rPr>
              <a:t>= 1  , i = 1, 2, …, m</a:t>
            </a:r>
            <a:r>
              <a:rPr lang="en-US">
                <a:solidFill>
                  <a:schemeClr val="tx2"/>
                </a:solidFill>
              </a:rPr>
              <a:t> </a:t>
            </a:r>
          </a:p>
          <a:p>
            <a:pPr marL="0" indent="0"/>
            <a:r>
              <a:rPr lang="en-US"/>
              <a:t>Remarks :</a:t>
            </a:r>
            <a:endParaRPr lang="en-US" sz="2400"/>
          </a:p>
          <a:p>
            <a:pPr lvl="1"/>
            <a:r>
              <a:rPr lang="en-US"/>
              <a:t>Boolean differences are function of the side-inputs and values on the side-inputs may change</a:t>
            </a:r>
          </a:p>
          <a:p>
            <a:pPr lvl="1"/>
            <a:r>
              <a:rPr lang="en-US"/>
              <a:t>Boolean differences must be true </a:t>
            </a:r>
            <a:r>
              <a:rPr lang="en-US" i="1"/>
              <a:t>at the time that the event propagates</a:t>
            </a:r>
            <a:endParaRPr lang="en-US">
              <a:solidFill>
                <a:srgbClr val="FF6600"/>
              </a:solidFill>
            </a:endParaRPr>
          </a:p>
          <a:p>
            <a:pPr marL="0" indent="0"/>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4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24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2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F84E8A12-3DFC-9245-AAFE-B103CEE391A2}" type="slidenum">
              <a:rPr lang="en-US"/>
              <a:pPr/>
              <a:t>16</a:t>
            </a:fld>
            <a:endParaRPr lang="en-US"/>
          </a:p>
        </p:txBody>
      </p:sp>
      <p:sp>
        <p:nvSpPr>
          <p:cNvPr id="1383426" name="Rectangle 2"/>
          <p:cNvSpPr>
            <a:spLocks noGrp="1" noChangeArrowheads="1"/>
          </p:cNvSpPr>
          <p:nvPr>
            <p:ph type="title"/>
          </p:nvPr>
        </p:nvSpPr>
        <p:spPr>
          <a:xfrm>
            <a:off x="215900" y="138113"/>
            <a:ext cx="8699500" cy="679450"/>
          </a:xfrm>
        </p:spPr>
        <p:txBody>
          <a:bodyPr/>
          <a:lstStyle/>
          <a:p>
            <a:r>
              <a:rPr lang="en-US"/>
              <a:t>Example</a:t>
            </a:r>
          </a:p>
        </p:txBody>
      </p:sp>
      <p:sp>
        <p:nvSpPr>
          <p:cNvPr id="1383427" name="Rectangle 3"/>
          <p:cNvSpPr>
            <a:spLocks noGrp="1" noChangeArrowheads="1"/>
          </p:cNvSpPr>
          <p:nvPr>
            <p:ph type="body" idx="1"/>
          </p:nvPr>
        </p:nvSpPr>
        <p:spPr>
          <a:xfrm>
            <a:off x="228600" y="3063875"/>
            <a:ext cx="8915400" cy="2982913"/>
          </a:xfrm>
          <a:noFill/>
          <a:ln/>
        </p:spPr>
        <p:txBody>
          <a:bodyPr/>
          <a:lstStyle/>
          <a:p>
            <a:r>
              <a:rPr lang="en-US"/>
              <a:t>Path: </a:t>
            </a:r>
            <a:r>
              <a:rPr lang="fr-FR">
                <a:solidFill>
                  <a:schemeClr val="tx2"/>
                </a:solidFill>
              </a:rPr>
              <a:t>(</a:t>
            </a:r>
            <a:r>
              <a:rPr lang="en-US" sz="3100" i="1">
                <a:solidFill>
                  <a:schemeClr val="tx2"/>
                </a:solidFill>
              </a:rPr>
              <a:t>v</a:t>
            </a:r>
            <a:r>
              <a:rPr lang="en-US" sz="3100" i="1" baseline="-25000">
                <a:solidFill>
                  <a:schemeClr val="tx2"/>
                </a:solidFill>
              </a:rPr>
              <a:t>a</a:t>
            </a:r>
            <a:r>
              <a:rPr lang="fr-FR">
                <a:solidFill>
                  <a:schemeClr val="tx2"/>
                </a:solidFill>
              </a:rPr>
              <a:t>, </a:t>
            </a:r>
            <a:r>
              <a:rPr lang="en-US" sz="3100" i="1">
                <a:solidFill>
                  <a:schemeClr val="tx2"/>
                </a:solidFill>
              </a:rPr>
              <a:t>v</a:t>
            </a:r>
            <a:r>
              <a:rPr lang="en-US" sz="3100" i="1" baseline="-25000">
                <a:solidFill>
                  <a:schemeClr val="tx2"/>
                </a:solidFill>
              </a:rPr>
              <a:t>c</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d</a:t>
            </a:r>
            <a:r>
              <a:rPr lang="fr-FR">
                <a:solidFill>
                  <a:schemeClr val="tx2"/>
                </a:solidFill>
              </a:rPr>
              <a:t>, </a:t>
            </a:r>
            <a:r>
              <a:rPr lang="en-US" sz="3100" i="1">
                <a:solidFill>
                  <a:schemeClr val="tx2"/>
                </a:solidFill>
              </a:rPr>
              <a:t>v</a:t>
            </a:r>
            <a:r>
              <a:rPr lang="en-US" sz="3100" i="1" baseline="-25000">
                <a:solidFill>
                  <a:schemeClr val="tx2"/>
                </a:solidFill>
              </a:rPr>
              <a:t>y</a:t>
            </a:r>
            <a:r>
              <a:rPr lang="fr-FR">
                <a:solidFill>
                  <a:schemeClr val="tx2"/>
                </a:solidFill>
              </a:rPr>
              <a:t>,</a:t>
            </a:r>
            <a:r>
              <a:rPr lang="en-US" sz="3100" i="1" baseline="-25000">
                <a:solidFill>
                  <a:schemeClr val="tx2"/>
                </a:solidFill>
              </a:rPr>
              <a:t> </a:t>
            </a:r>
            <a:r>
              <a:rPr lang="en-US" sz="3100" i="1">
                <a:solidFill>
                  <a:schemeClr val="tx2"/>
                </a:solidFill>
              </a:rPr>
              <a:t>v</a:t>
            </a:r>
            <a:r>
              <a:rPr lang="en-US" sz="3100" i="1" baseline="-25000">
                <a:solidFill>
                  <a:schemeClr val="tx2"/>
                </a:solidFill>
              </a:rPr>
              <a:t>z</a:t>
            </a:r>
            <a:r>
              <a:rPr lang="fr-FR">
                <a:solidFill>
                  <a:schemeClr val="tx2"/>
                </a:solidFill>
              </a:rPr>
              <a:t>)</a:t>
            </a:r>
          </a:p>
          <a:p>
            <a:pPr lvl="1"/>
            <a:r>
              <a:rPr lang="en-US"/>
              <a:t> </a:t>
            </a:r>
            <a:r>
              <a:rPr lang="en-US">
                <a:solidFill>
                  <a:schemeClr val="tx2"/>
                </a:solidFill>
              </a:rPr>
              <a:t>∂f</a:t>
            </a:r>
            <a:r>
              <a:rPr lang="en-US" baseline="-25000">
                <a:solidFill>
                  <a:schemeClr val="tx2"/>
                </a:solidFill>
              </a:rPr>
              <a:t>y</a:t>
            </a:r>
            <a:r>
              <a:rPr lang="en-US">
                <a:solidFill>
                  <a:schemeClr val="tx2"/>
                </a:solidFill>
              </a:rPr>
              <a:t> / ∂d = e = 1</a:t>
            </a:r>
            <a:r>
              <a:rPr lang="en-US"/>
              <a:t> at time 2</a:t>
            </a:r>
          </a:p>
          <a:p>
            <a:pPr lvl="1"/>
            <a:r>
              <a:rPr lang="en-US"/>
              <a:t> </a:t>
            </a:r>
            <a:r>
              <a:rPr lang="en-US">
                <a:solidFill>
                  <a:schemeClr val="tx2"/>
                </a:solidFill>
              </a:rPr>
              <a:t>∂f</a:t>
            </a:r>
            <a:r>
              <a:rPr lang="en-US" baseline="-25000">
                <a:solidFill>
                  <a:schemeClr val="tx2"/>
                </a:solidFill>
              </a:rPr>
              <a:t>z</a:t>
            </a:r>
            <a:r>
              <a:rPr lang="en-US">
                <a:solidFill>
                  <a:schemeClr val="tx2"/>
                </a:solidFill>
              </a:rPr>
              <a:t> / ∂y= e</a:t>
            </a:r>
            <a:r>
              <a:rPr lang="ja-JP" altLang="en-US">
                <a:solidFill>
                  <a:schemeClr val="tx2"/>
                </a:solidFill>
                <a:latin typeface="Arial"/>
              </a:rPr>
              <a:t>’</a:t>
            </a:r>
            <a:r>
              <a:rPr lang="en-US">
                <a:solidFill>
                  <a:schemeClr val="tx2"/>
                </a:solidFill>
              </a:rPr>
              <a:t> = 1</a:t>
            </a:r>
            <a:r>
              <a:rPr lang="en-US"/>
              <a:t> at time 3</a:t>
            </a:r>
          </a:p>
          <a:p>
            <a:r>
              <a:rPr lang="en-US"/>
              <a:t> Not dynamically sensitizable because </a:t>
            </a:r>
            <a:r>
              <a:rPr lang="en-US">
                <a:solidFill>
                  <a:schemeClr val="bg2"/>
                </a:solidFill>
              </a:rPr>
              <a:t>e</a:t>
            </a:r>
            <a:r>
              <a:rPr lang="en-US"/>
              <a:t> settles at time 1</a:t>
            </a:r>
          </a:p>
        </p:txBody>
      </p:sp>
      <p:pic>
        <p:nvPicPr>
          <p:cNvPr id="1383434" name="Picture 10" descr="Timing_slid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1076325"/>
            <a:ext cx="4203700" cy="1447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58B8A853-37B1-A743-AE25-282B6FFE42BF}" type="slidenum">
              <a:rPr lang="en-US"/>
              <a:pPr/>
              <a:t>17</a:t>
            </a:fld>
            <a:endParaRPr lang="en-US"/>
          </a:p>
        </p:txBody>
      </p:sp>
      <p:sp>
        <p:nvSpPr>
          <p:cNvPr id="1357826" name="Rectangle 2"/>
          <p:cNvSpPr>
            <a:spLocks noGrp="1" noChangeArrowheads="1"/>
          </p:cNvSpPr>
          <p:nvPr>
            <p:ph type="title"/>
          </p:nvPr>
        </p:nvSpPr>
        <p:spPr/>
        <p:txBody>
          <a:bodyPr/>
          <a:lstStyle/>
          <a:p>
            <a:r>
              <a:rPr lang="en-US"/>
              <a:t>Static sensitization</a:t>
            </a:r>
          </a:p>
        </p:txBody>
      </p:sp>
      <p:sp>
        <p:nvSpPr>
          <p:cNvPr id="1357827" name="Rectangle 3"/>
          <p:cNvSpPr>
            <a:spLocks noGrp="1" noChangeArrowheads="1"/>
          </p:cNvSpPr>
          <p:nvPr>
            <p:ph type="body" idx="1"/>
          </p:nvPr>
        </p:nvSpPr>
        <p:spPr/>
        <p:txBody>
          <a:bodyPr/>
          <a:lstStyle/>
          <a:p>
            <a:r>
              <a:rPr lang="fr-FR"/>
              <a:t>Simpler, weaker model</a:t>
            </a:r>
          </a:p>
          <a:p>
            <a:r>
              <a:rPr lang="fr-FR"/>
              <a:t>We neglect the requirement on </a:t>
            </a:r>
            <a:r>
              <a:rPr lang="fr-FR" i="1"/>
              <a:t>when </a:t>
            </a:r>
            <a:r>
              <a:rPr lang="fr-FR"/>
              <a:t>the Boolean differences must be true to propagate an event</a:t>
            </a:r>
          </a:p>
          <a:p>
            <a:r>
              <a:rPr lang="fr-FR"/>
              <a:t>There is an assignment of primary inputs </a:t>
            </a:r>
            <a:r>
              <a:rPr lang="fr-FR">
                <a:solidFill>
                  <a:schemeClr val="bg2"/>
                </a:solidFill>
              </a:rPr>
              <a:t>c</a:t>
            </a:r>
            <a:r>
              <a:rPr lang="fr-FR"/>
              <a:t> such that:</a:t>
            </a:r>
          </a:p>
          <a:p>
            <a:pPr>
              <a:buFont typeface="Monotype Sorts" charset="0"/>
              <a:buNone/>
            </a:pPr>
            <a:r>
              <a:rPr lang="en-US">
                <a:solidFill>
                  <a:schemeClr val="tx2"/>
                </a:solidFill>
              </a:rPr>
              <a:t>		∂f</a:t>
            </a:r>
            <a:r>
              <a:rPr lang="en-US" baseline="-25000">
                <a:solidFill>
                  <a:schemeClr val="tx2"/>
                </a:solidFill>
              </a:rPr>
              <a:t>xi</a:t>
            </a:r>
            <a:r>
              <a:rPr lang="en-US">
                <a:solidFill>
                  <a:schemeClr val="tx2"/>
                </a:solidFill>
              </a:rPr>
              <a:t>( c ) / ∂x</a:t>
            </a:r>
            <a:r>
              <a:rPr lang="en-US" baseline="-25000">
                <a:solidFill>
                  <a:schemeClr val="tx2"/>
                </a:solidFill>
              </a:rPr>
              <a:t>i-1</a:t>
            </a:r>
            <a:r>
              <a:rPr lang="en-US">
                <a:solidFill>
                  <a:schemeClr val="tx2"/>
                </a:solidFill>
              </a:rPr>
              <a:t>  = 1     i=1,2, …, m</a:t>
            </a:r>
            <a:r>
              <a:rPr lang="fr-FR"/>
              <a:t> </a:t>
            </a:r>
          </a:p>
          <a:p>
            <a:r>
              <a:rPr lang="fr-FR"/>
              <a:t>May lead to </a:t>
            </a:r>
            <a:r>
              <a:rPr lang="fr-FR" i="1"/>
              <a:t>underestimate</a:t>
            </a:r>
            <a:r>
              <a:rPr lang="fr-FR"/>
              <a:t> delays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DB3E77CD-B42A-8548-AC72-23C6B9A86827}" type="slidenum">
              <a:rPr lang="en-US"/>
              <a:pPr/>
              <a:t>18</a:t>
            </a:fld>
            <a:endParaRPr lang="en-US"/>
          </a:p>
        </p:txBody>
      </p:sp>
      <p:sp>
        <p:nvSpPr>
          <p:cNvPr id="1384450" name="Rectangle 2"/>
          <p:cNvSpPr>
            <a:spLocks noGrp="1" noChangeArrowheads="1"/>
          </p:cNvSpPr>
          <p:nvPr>
            <p:ph type="title"/>
          </p:nvPr>
        </p:nvSpPr>
        <p:spPr>
          <a:xfrm>
            <a:off x="215900" y="138113"/>
            <a:ext cx="8699500" cy="679450"/>
          </a:xfrm>
        </p:spPr>
        <p:txBody>
          <a:bodyPr/>
          <a:lstStyle/>
          <a:p>
            <a:r>
              <a:rPr lang="en-US"/>
              <a:t>Example</a:t>
            </a:r>
          </a:p>
        </p:txBody>
      </p:sp>
      <p:sp>
        <p:nvSpPr>
          <p:cNvPr id="1384451" name="Rectangle 3"/>
          <p:cNvSpPr>
            <a:spLocks noGrp="1" noChangeArrowheads="1"/>
          </p:cNvSpPr>
          <p:nvPr>
            <p:ph type="body" idx="1"/>
          </p:nvPr>
        </p:nvSpPr>
        <p:spPr>
          <a:xfrm>
            <a:off x="228600" y="3063875"/>
            <a:ext cx="8915400" cy="2982913"/>
          </a:xfrm>
          <a:noFill/>
          <a:ln/>
        </p:spPr>
        <p:txBody>
          <a:bodyPr/>
          <a:lstStyle/>
          <a:p>
            <a:r>
              <a:rPr lang="en-US"/>
              <a:t>Not statically sensitizable</a:t>
            </a:r>
          </a:p>
        </p:txBody>
      </p:sp>
      <p:pic>
        <p:nvPicPr>
          <p:cNvPr id="1384456" name="Picture 8" descr="Timing_slid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1109663"/>
            <a:ext cx="5549900" cy="17907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919E6FB4-6CEA-CB43-A635-CF2D11D94B75}" type="slidenum">
              <a:rPr lang="en-US"/>
              <a:pPr/>
              <a:t>19</a:t>
            </a:fld>
            <a:endParaRPr lang="en-US"/>
          </a:p>
        </p:txBody>
      </p:sp>
      <p:sp>
        <p:nvSpPr>
          <p:cNvPr id="1386498" name="Rectangle 2"/>
          <p:cNvSpPr>
            <a:spLocks noGrp="1" noChangeArrowheads="1"/>
          </p:cNvSpPr>
          <p:nvPr>
            <p:ph type="title"/>
          </p:nvPr>
        </p:nvSpPr>
        <p:spPr/>
        <p:txBody>
          <a:bodyPr/>
          <a:lstStyle/>
          <a:p>
            <a:r>
              <a:rPr lang="en-US"/>
              <a:t>Example</a:t>
            </a:r>
          </a:p>
        </p:txBody>
      </p:sp>
      <p:sp>
        <p:nvSpPr>
          <p:cNvPr id="1386499" name="Rectangle 3"/>
          <p:cNvSpPr>
            <a:spLocks noGrp="1" noChangeArrowheads="1"/>
          </p:cNvSpPr>
          <p:nvPr>
            <p:ph type="body" sz="half" idx="1"/>
          </p:nvPr>
        </p:nvSpPr>
        <p:spPr/>
        <p:txBody>
          <a:bodyPr/>
          <a:lstStyle/>
          <a:p>
            <a:pPr marL="0" indent="0">
              <a:lnSpc>
                <a:spcPct val="115000"/>
              </a:lnSpc>
            </a:pPr>
            <a:r>
              <a:rPr lang="en-US" sz="2000"/>
              <a:t>All gates have unit delay</a:t>
            </a:r>
          </a:p>
          <a:p>
            <a:pPr marL="0" indent="0">
              <a:lnSpc>
                <a:spcPct val="115000"/>
              </a:lnSpc>
            </a:pPr>
            <a:r>
              <a:rPr lang="en-US" sz="2000"/>
              <a:t>Topological critical paths:</a:t>
            </a:r>
          </a:p>
          <a:p>
            <a:pPr lvl="1">
              <a:lnSpc>
                <a:spcPct val="115000"/>
              </a:lnSpc>
            </a:pPr>
            <a:r>
              <a:rPr lang="en-US" sz="1800"/>
              <a:t> {</a:t>
            </a:r>
            <a:r>
              <a:rPr lang="fr-FR" sz="1800"/>
              <a:t>(</a:t>
            </a:r>
            <a:r>
              <a:rPr lang="en-US" sz="2100" i="1"/>
              <a:t>v</a:t>
            </a:r>
            <a:r>
              <a:rPr lang="en-US" sz="2100" i="1" baseline="-25000"/>
              <a:t>a</a:t>
            </a:r>
            <a:r>
              <a:rPr lang="fr-FR" sz="1800"/>
              <a:t>, </a:t>
            </a:r>
            <a:r>
              <a:rPr lang="en-US" sz="2100" i="1"/>
              <a:t>v</a:t>
            </a:r>
            <a:r>
              <a:rPr lang="en-US" sz="2100" i="1" baseline="-25000"/>
              <a:t>d</a:t>
            </a:r>
            <a:r>
              <a:rPr lang="fr-FR" sz="1800"/>
              <a:t>,</a:t>
            </a:r>
            <a:r>
              <a:rPr lang="en-US" sz="2100" i="1" baseline="-25000"/>
              <a:t> </a:t>
            </a:r>
            <a:r>
              <a:rPr lang="en-US" sz="2100" i="1"/>
              <a:t>v</a:t>
            </a:r>
            <a:r>
              <a:rPr lang="en-US" sz="2100" i="1" baseline="-25000"/>
              <a:t>g</a:t>
            </a:r>
            <a:r>
              <a:rPr lang="fr-FR" sz="1800"/>
              <a:t>, </a:t>
            </a:r>
            <a:r>
              <a:rPr lang="en-US" sz="2100" i="1"/>
              <a:t>v</a:t>
            </a:r>
            <a:r>
              <a:rPr lang="en-US" sz="2100" i="1" baseline="-25000"/>
              <a:t>o</a:t>
            </a:r>
            <a:r>
              <a:rPr lang="fr-FR" sz="1800"/>
              <a:t>); (</a:t>
            </a:r>
            <a:r>
              <a:rPr lang="en-US" sz="2100" i="1"/>
              <a:t>v</a:t>
            </a:r>
            <a:r>
              <a:rPr lang="en-US" sz="2100" i="1" baseline="-25000"/>
              <a:t>b</a:t>
            </a:r>
            <a:r>
              <a:rPr lang="fr-FR" sz="1800"/>
              <a:t>, </a:t>
            </a:r>
            <a:r>
              <a:rPr lang="en-US" sz="2100" i="1"/>
              <a:t>v</a:t>
            </a:r>
            <a:r>
              <a:rPr lang="en-US" sz="2100" i="1" baseline="-25000"/>
              <a:t>d</a:t>
            </a:r>
            <a:r>
              <a:rPr lang="fr-FR" sz="1800"/>
              <a:t>,</a:t>
            </a:r>
            <a:r>
              <a:rPr lang="en-US" sz="2100" i="1" baseline="-25000"/>
              <a:t> </a:t>
            </a:r>
            <a:r>
              <a:rPr lang="en-US" sz="2100" i="1"/>
              <a:t>v</a:t>
            </a:r>
            <a:r>
              <a:rPr lang="en-US" sz="2100" i="1" baseline="-25000"/>
              <a:t>g</a:t>
            </a:r>
            <a:r>
              <a:rPr lang="fr-FR" sz="1800"/>
              <a:t>, </a:t>
            </a:r>
            <a:r>
              <a:rPr lang="en-US" sz="2100" i="1"/>
              <a:t>v</a:t>
            </a:r>
            <a:r>
              <a:rPr lang="en-US" sz="2100" i="1" baseline="-25000"/>
              <a:t>o</a:t>
            </a:r>
            <a:r>
              <a:rPr lang="fr-FR" sz="1800"/>
              <a:t>) </a:t>
            </a:r>
            <a:r>
              <a:rPr lang="en-US" sz="1800"/>
              <a:t>}</a:t>
            </a:r>
          </a:p>
          <a:p>
            <a:pPr lvl="1">
              <a:lnSpc>
                <a:spcPct val="115000"/>
              </a:lnSpc>
            </a:pPr>
            <a:r>
              <a:rPr lang="en-US" sz="1800"/>
              <a:t>Path delay : 3</a:t>
            </a:r>
          </a:p>
          <a:p>
            <a:pPr lvl="1">
              <a:lnSpc>
                <a:spcPct val="115000"/>
              </a:lnSpc>
            </a:pPr>
            <a:r>
              <a:rPr lang="en-US" sz="1800"/>
              <a:t>Not statically sensitizable</a:t>
            </a:r>
          </a:p>
          <a:p>
            <a:pPr marL="0" indent="0">
              <a:lnSpc>
                <a:spcPct val="115000"/>
              </a:lnSpc>
            </a:pPr>
            <a:r>
              <a:rPr lang="en-US" sz="2000"/>
              <a:t>Other path:</a:t>
            </a:r>
          </a:p>
          <a:p>
            <a:pPr lvl="1">
              <a:lnSpc>
                <a:spcPct val="115000"/>
              </a:lnSpc>
            </a:pPr>
            <a:r>
              <a:rPr lang="fr-FR" sz="1800"/>
              <a:t>(</a:t>
            </a:r>
            <a:r>
              <a:rPr lang="en-US" sz="2100" i="1"/>
              <a:t>v</a:t>
            </a:r>
            <a:r>
              <a:rPr lang="en-US" sz="2100" i="1" baseline="-25000"/>
              <a:t>a</a:t>
            </a:r>
            <a:r>
              <a:rPr lang="fr-FR" sz="1800"/>
              <a:t>,</a:t>
            </a:r>
            <a:r>
              <a:rPr lang="en-US" sz="2100" i="1" baseline="-25000"/>
              <a:t> </a:t>
            </a:r>
            <a:r>
              <a:rPr lang="en-US" sz="2100" i="1"/>
              <a:t>v</a:t>
            </a:r>
            <a:r>
              <a:rPr lang="en-US" sz="2100" i="1" baseline="-25000"/>
              <a:t>e</a:t>
            </a:r>
            <a:r>
              <a:rPr lang="fr-FR" sz="1800"/>
              <a:t>, </a:t>
            </a:r>
            <a:r>
              <a:rPr lang="en-US" sz="2100" i="1"/>
              <a:t>v</a:t>
            </a:r>
            <a:r>
              <a:rPr lang="en-US" sz="2100" i="1" baseline="-25000"/>
              <a:t>o</a:t>
            </a:r>
            <a:r>
              <a:rPr lang="fr-FR" sz="1800"/>
              <a:t>)</a:t>
            </a:r>
          </a:p>
          <a:p>
            <a:pPr lvl="1">
              <a:lnSpc>
                <a:spcPct val="115000"/>
              </a:lnSpc>
            </a:pPr>
            <a:r>
              <a:rPr lang="fr-FR" sz="1800"/>
              <a:t>Path delay: 2</a:t>
            </a:r>
            <a:endParaRPr lang="en-US" sz="1800"/>
          </a:p>
          <a:p>
            <a:pPr marL="0" indent="0">
              <a:lnSpc>
                <a:spcPct val="115000"/>
              </a:lnSpc>
            </a:pPr>
            <a:r>
              <a:rPr lang="en-US" sz="2000"/>
              <a:t>Assume:</a:t>
            </a:r>
          </a:p>
          <a:p>
            <a:pPr lvl="1">
              <a:lnSpc>
                <a:spcPct val="115000"/>
              </a:lnSpc>
            </a:pPr>
            <a:r>
              <a:rPr lang="en-US" sz="1800" i="1"/>
              <a:t>c</a:t>
            </a:r>
            <a:r>
              <a:rPr lang="en-US" sz="1800"/>
              <a:t> = 0 and </a:t>
            </a:r>
            <a:r>
              <a:rPr lang="en-US" sz="1800" i="1"/>
              <a:t>a</a:t>
            </a:r>
            <a:r>
              <a:rPr lang="en-US" sz="1800"/>
              <a:t>, </a:t>
            </a:r>
            <a:r>
              <a:rPr lang="en-US" sz="1800" i="1"/>
              <a:t>b</a:t>
            </a:r>
            <a:r>
              <a:rPr lang="en-US" sz="1800"/>
              <a:t> dropping from 1 to 0</a:t>
            </a:r>
          </a:p>
          <a:p>
            <a:pPr lvl="1">
              <a:lnSpc>
                <a:spcPct val="115000"/>
              </a:lnSpc>
            </a:pPr>
            <a:r>
              <a:rPr lang="en-US" sz="1800"/>
              <a:t>Event propagates to output !!!</a:t>
            </a:r>
          </a:p>
        </p:txBody>
      </p:sp>
      <p:pic>
        <p:nvPicPr>
          <p:cNvPr id="1386500" name="Picture 4" descr="Timing_slide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27550" y="1250950"/>
            <a:ext cx="4273550" cy="16383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64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64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64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649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864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64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649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8649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8649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864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14F24172-5479-904D-8B0A-4FA5A5EA8F24}" type="slidenum">
              <a:rPr lang="en-US"/>
              <a:pPr/>
              <a:t>2</a:t>
            </a:fld>
            <a:endParaRPr lang="en-US"/>
          </a:p>
        </p:txBody>
      </p:sp>
      <p:sp>
        <p:nvSpPr>
          <p:cNvPr id="1258498" name="Rectangle 2"/>
          <p:cNvSpPr>
            <a:spLocks noGrp="1" noChangeArrowheads="1"/>
          </p:cNvSpPr>
          <p:nvPr>
            <p:ph type="title"/>
          </p:nvPr>
        </p:nvSpPr>
        <p:spPr/>
        <p:txBody>
          <a:bodyPr/>
          <a:lstStyle/>
          <a:p>
            <a:r>
              <a:rPr lang="en-US"/>
              <a:t>Module 1</a:t>
            </a:r>
          </a:p>
        </p:txBody>
      </p:sp>
      <p:sp>
        <p:nvSpPr>
          <p:cNvPr id="1258499" name="Rectangle 3"/>
          <p:cNvSpPr>
            <a:spLocks noGrp="1" noChangeArrowheads="1"/>
          </p:cNvSpPr>
          <p:nvPr>
            <p:ph type="body" idx="1"/>
          </p:nvPr>
        </p:nvSpPr>
        <p:spPr/>
        <p:txBody>
          <a:bodyPr/>
          <a:lstStyle/>
          <a:p>
            <a:r>
              <a:rPr lang="en-US"/>
              <a:t>Objectives:</a:t>
            </a:r>
          </a:p>
          <a:p>
            <a:pPr lvl="1"/>
            <a:r>
              <a:rPr lang="en-US"/>
              <a:t>Timing verification:</a:t>
            </a:r>
          </a:p>
          <a:p>
            <a:pPr lvl="1"/>
            <a:r>
              <a:rPr lang="en-US"/>
              <a:t>Delay modeling</a:t>
            </a:r>
          </a:p>
          <a:p>
            <a:pPr lvl="1"/>
            <a:r>
              <a:rPr lang="en-US"/>
              <a:t>Critical paths</a:t>
            </a:r>
          </a:p>
          <a:p>
            <a:pPr lvl="1"/>
            <a:r>
              <a:rPr lang="en-US"/>
              <a:t>The false path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930C99EA-A8B8-FD45-8456-6941675AA472}" type="slidenum">
              <a:rPr lang="en-US"/>
              <a:pPr/>
              <a:t>20</a:t>
            </a:fld>
            <a:endParaRPr lang="en-US"/>
          </a:p>
        </p:txBody>
      </p:sp>
      <p:sp>
        <p:nvSpPr>
          <p:cNvPr id="1387522" name="Rectangle 2"/>
          <p:cNvSpPr>
            <a:spLocks noGrp="1" noChangeArrowheads="1"/>
          </p:cNvSpPr>
          <p:nvPr>
            <p:ph type="title"/>
          </p:nvPr>
        </p:nvSpPr>
        <p:spPr/>
        <p:txBody>
          <a:bodyPr/>
          <a:lstStyle/>
          <a:p>
            <a:r>
              <a:rPr lang="en-US"/>
              <a:t>Modes for delay computation</a:t>
            </a:r>
          </a:p>
        </p:txBody>
      </p:sp>
      <p:sp>
        <p:nvSpPr>
          <p:cNvPr id="1387523" name="Rectangle 3"/>
          <p:cNvSpPr>
            <a:spLocks noGrp="1" noChangeArrowheads="1"/>
          </p:cNvSpPr>
          <p:nvPr>
            <p:ph type="body" idx="1"/>
          </p:nvPr>
        </p:nvSpPr>
        <p:spPr/>
        <p:txBody>
          <a:bodyPr/>
          <a:lstStyle/>
          <a:p>
            <a:r>
              <a:rPr lang="fr-FR"/>
              <a:t>Transition </a:t>
            </a:r>
            <a:r>
              <a:rPr lang="fr-FR" i="1"/>
              <a:t>mode:</a:t>
            </a:r>
          </a:p>
          <a:p>
            <a:pPr marL="763588" lvl="1" indent="-287338"/>
            <a:r>
              <a:rPr lang="fr-FR"/>
              <a:t>Variables assumed to hold previous values</a:t>
            </a:r>
          </a:p>
          <a:p>
            <a:pPr marL="1335088" lvl="2" indent="-282575"/>
            <a:r>
              <a:rPr lang="fr-FR"/>
              <a:t>Model circuit node capacitances</a:t>
            </a:r>
          </a:p>
          <a:p>
            <a:pPr marL="763588" lvl="1" indent="-287338"/>
            <a:r>
              <a:rPr lang="fr-FR" i="1"/>
              <a:t>Two test vectors</a:t>
            </a:r>
            <a:r>
              <a:rPr lang="fr-FR"/>
              <a:t> are needed</a:t>
            </a:r>
          </a:p>
          <a:p>
            <a:r>
              <a:rPr lang="fr-FR" i="1"/>
              <a:t>Floating</a:t>
            </a:r>
            <a:r>
              <a:rPr lang="fr-FR"/>
              <a:t> </a:t>
            </a:r>
            <a:r>
              <a:rPr lang="fr-FR" i="1"/>
              <a:t>mode:</a:t>
            </a:r>
          </a:p>
          <a:p>
            <a:pPr marL="763588" lvl="1" indent="-287338"/>
            <a:r>
              <a:rPr lang="fr-FR"/>
              <a:t>Circuit is assumed to be memoryless</a:t>
            </a:r>
          </a:p>
          <a:p>
            <a:pPr marL="1335088" lvl="2" indent="-282575"/>
            <a:r>
              <a:rPr lang="fr-FR"/>
              <a:t>Variables have unknown value until set by input test vector</a:t>
            </a:r>
          </a:p>
          <a:p>
            <a:pPr marL="763588" lvl="1" indent="-287338"/>
            <a:r>
              <a:rPr lang="fr-FR"/>
              <a:t>Need </a:t>
            </a:r>
            <a:r>
              <a:rPr lang="fr-FR" i="1"/>
              <a:t>only one </a:t>
            </a:r>
            <a:r>
              <a:rPr lang="fr-FR"/>
              <a:t>test vector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7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87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7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75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0088931C-7303-E244-9807-8ED0CD6E4D63}" type="slidenum">
              <a:rPr lang="en-US"/>
              <a:pPr/>
              <a:t>21</a:t>
            </a:fld>
            <a:endParaRPr lang="en-US"/>
          </a:p>
        </p:txBody>
      </p:sp>
      <p:sp>
        <p:nvSpPr>
          <p:cNvPr id="1388546" name="Rectangle 2"/>
          <p:cNvSpPr>
            <a:spLocks noGrp="1" noChangeArrowheads="1"/>
          </p:cNvSpPr>
          <p:nvPr>
            <p:ph type="title"/>
          </p:nvPr>
        </p:nvSpPr>
        <p:spPr/>
        <p:txBody>
          <a:bodyPr/>
          <a:lstStyle/>
          <a:p>
            <a:r>
              <a:rPr lang="en-US"/>
              <a:t>Modes for delay computation</a:t>
            </a:r>
          </a:p>
        </p:txBody>
      </p:sp>
      <p:sp>
        <p:nvSpPr>
          <p:cNvPr id="1388547" name="Rectangle 3"/>
          <p:cNvSpPr>
            <a:spLocks noGrp="1" noChangeArrowheads="1"/>
          </p:cNvSpPr>
          <p:nvPr>
            <p:ph type="body" sz="half" idx="1"/>
          </p:nvPr>
        </p:nvSpPr>
        <p:spPr>
          <a:xfrm>
            <a:off x="228600" y="971550"/>
            <a:ext cx="8318500" cy="5314950"/>
          </a:xfrm>
        </p:spPr>
        <p:txBody>
          <a:bodyPr/>
          <a:lstStyle/>
          <a:p>
            <a:pPr marL="282575" indent="-282575"/>
            <a:r>
              <a:rPr lang="en-US" i="1"/>
              <a:t>Floating mode</a:t>
            </a:r>
            <a:r>
              <a:rPr lang="en-US"/>
              <a:t> delay computation is simpler than </a:t>
            </a:r>
            <a:r>
              <a:rPr lang="en-US" i="1"/>
              <a:t>transition mode</a:t>
            </a:r>
            <a:r>
              <a:rPr lang="en-US"/>
              <a:t> computation</a:t>
            </a:r>
          </a:p>
          <a:p>
            <a:pPr marL="282575" indent="-282575"/>
            <a:r>
              <a:rPr lang="en-US" i="1"/>
              <a:t>Floating mode </a:t>
            </a:r>
            <a:r>
              <a:rPr lang="en-US"/>
              <a:t>is a pessimistic approach</a:t>
            </a:r>
            <a:r>
              <a:rPr lang="en-US">
                <a:solidFill>
                  <a:schemeClr val="tx2"/>
                </a:solidFill>
              </a:rPr>
              <a:t> </a:t>
            </a:r>
          </a:p>
          <a:p>
            <a:pPr marL="282575" indent="-282575"/>
            <a:r>
              <a:rPr lang="en-US" i="1"/>
              <a:t>Floating mode </a:t>
            </a:r>
            <a:r>
              <a:rPr lang="en-US"/>
              <a:t>is more robust:</a:t>
            </a:r>
            <a:endParaRPr lang="en-US" sz="2400"/>
          </a:p>
          <a:p>
            <a:pPr marL="701675" lvl="1"/>
            <a:r>
              <a:rPr lang="en-US" i="1"/>
              <a:t>Transition mode</a:t>
            </a:r>
            <a:r>
              <a:rPr lang="en-US"/>
              <a:t> may not have the </a:t>
            </a:r>
            <a:r>
              <a:rPr lang="en-US" i="1"/>
              <a:t>monotone speed-up</a:t>
            </a:r>
            <a:r>
              <a:rPr lang="en-US"/>
              <a:t> property</a:t>
            </a:r>
            <a:endParaRPr lang="en-US">
              <a:solidFill>
                <a:srgbClr val="FF6600"/>
              </a:solidFill>
            </a:endParaRPr>
          </a:p>
          <a:p>
            <a:pPr marL="282575" indent="-282575"/>
            <a:endParaRPr 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DE8989F4-CE86-FC40-9E8F-950121AF3C64}" type="slidenum">
              <a:rPr lang="en-US"/>
              <a:pPr/>
              <a:t>22</a:t>
            </a:fld>
            <a:endParaRPr lang="en-US"/>
          </a:p>
        </p:txBody>
      </p:sp>
      <p:sp>
        <p:nvSpPr>
          <p:cNvPr id="1389570" name="Rectangle 2"/>
          <p:cNvSpPr>
            <a:spLocks noGrp="1" noChangeArrowheads="1"/>
          </p:cNvSpPr>
          <p:nvPr>
            <p:ph type="title"/>
          </p:nvPr>
        </p:nvSpPr>
        <p:spPr/>
        <p:txBody>
          <a:bodyPr/>
          <a:lstStyle/>
          <a:p>
            <a:r>
              <a:rPr lang="en-US"/>
              <a:t>Monotone speed-up property</a:t>
            </a:r>
          </a:p>
        </p:txBody>
      </p:sp>
      <p:sp>
        <p:nvSpPr>
          <p:cNvPr id="1389571" name="Rectangle 3"/>
          <p:cNvSpPr>
            <a:spLocks noGrp="1" noChangeArrowheads="1"/>
          </p:cNvSpPr>
          <p:nvPr>
            <p:ph type="body" sz="half" idx="1"/>
          </p:nvPr>
        </p:nvSpPr>
        <p:spPr>
          <a:xfrm>
            <a:off x="228600" y="971550"/>
            <a:ext cx="8318500" cy="5314950"/>
          </a:xfrm>
        </p:spPr>
        <p:txBody>
          <a:bodyPr/>
          <a:lstStyle/>
          <a:p>
            <a:pPr marL="282575" indent="-282575"/>
            <a:r>
              <a:rPr lang="en-US"/>
              <a:t>Propagation delays are upper bounds:</a:t>
            </a:r>
          </a:p>
          <a:p>
            <a:pPr marL="701675" lvl="1"/>
            <a:r>
              <a:rPr lang="en-US"/>
              <a:t>What happens if gates are </a:t>
            </a:r>
            <a:r>
              <a:rPr lang="en-US" i="1"/>
              <a:t>faster</a:t>
            </a:r>
            <a:r>
              <a:rPr lang="en-US"/>
              <a:t> than expected?</a:t>
            </a:r>
          </a:p>
          <a:p>
            <a:pPr marL="282575" indent="-282575"/>
            <a:r>
              <a:rPr lang="en-US"/>
              <a:t>We must insure that speeding-up a gate does not slow-down the circuit:</a:t>
            </a:r>
            <a:r>
              <a:rPr lang="en-US">
                <a:solidFill>
                  <a:schemeClr val="tx2"/>
                </a:solidFill>
              </a:rPr>
              <a:t> </a:t>
            </a:r>
          </a:p>
          <a:p>
            <a:pPr marL="701675" lvl="1"/>
            <a:r>
              <a:rPr lang="en-US"/>
              <a:t>Topological critical paths are robust</a:t>
            </a:r>
          </a:p>
          <a:p>
            <a:pPr marL="701675" lvl="1"/>
            <a:r>
              <a:rPr lang="en-US"/>
              <a:t>What about dynamically sensitizable paths in transition mode?</a:t>
            </a:r>
            <a:endParaRPr lang="en-US">
              <a:solidFill>
                <a:srgbClr val="FF6600"/>
              </a:solidFill>
            </a:endParaRPr>
          </a:p>
          <a:p>
            <a:pPr marL="282575" indent="-282575"/>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  Giovanni De Micheli</a:t>
            </a:r>
          </a:p>
        </p:txBody>
      </p:sp>
      <p:sp>
        <p:nvSpPr>
          <p:cNvPr id="7" name="Slide Number Placeholder 5"/>
          <p:cNvSpPr>
            <a:spLocks noGrp="1"/>
          </p:cNvSpPr>
          <p:nvPr>
            <p:ph type="sldNum" sz="quarter" idx="11"/>
          </p:nvPr>
        </p:nvSpPr>
        <p:spPr/>
        <p:txBody>
          <a:bodyPr/>
          <a:lstStyle/>
          <a:p>
            <a:fld id="{21233904-CAF2-DC47-82B0-99477A8D7C5B}" type="slidenum">
              <a:rPr lang="en-US"/>
              <a:pPr/>
              <a:t>23</a:t>
            </a:fld>
            <a:endParaRPr lang="en-US"/>
          </a:p>
        </p:txBody>
      </p:sp>
      <p:sp>
        <p:nvSpPr>
          <p:cNvPr id="1390594" name="Rectangle 2"/>
          <p:cNvSpPr>
            <a:spLocks noGrp="1" noChangeArrowheads="1"/>
          </p:cNvSpPr>
          <p:nvPr>
            <p:ph type="title"/>
          </p:nvPr>
        </p:nvSpPr>
        <p:spPr>
          <a:xfrm>
            <a:off x="215900" y="138113"/>
            <a:ext cx="8699500" cy="679450"/>
          </a:xfrm>
        </p:spPr>
        <p:txBody>
          <a:bodyPr/>
          <a:lstStyle/>
          <a:p>
            <a:r>
              <a:rPr lang="en-US"/>
              <a:t>Example</a:t>
            </a:r>
          </a:p>
        </p:txBody>
      </p:sp>
      <p:sp>
        <p:nvSpPr>
          <p:cNvPr id="1390595" name="Rectangle 3"/>
          <p:cNvSpPr>
            <a:spLocks noGrp="1" noChangeArrowheads="1"/>
          </p:cNvSpPr>
          <p:nvPr>
            <p:ph type="body" idx="1"/>
          </p:nvPr>
        </p:nvSpPr>
        <p:spPr>
          <a:xfrm>
            <a:off x="228600" y="4995863"/>
            <a:ext cx="8915400" cy="1050925"/>
          </a:xfrm>
          <a:noFill/>
          <a:ln/>
        </p:spPr>
        <p:txBody>
          <a:bodyPr/>
          <a:lstStyle/>
          <a:p>
            <a:pPr>
              <a:lnSpc>
                <a:spcPct val="115000"/>
              </a:lnSpc>
            </a:pPr>
            <a:r>
              <a:rPr lang="en-US" sz="2400"/>
              <a:t>Propagation delay: 2 units</a:t>
            </a:r>
          </a:p>
          <a:p>
            <a:pPr>
              <a:lnSpc>
                <a:spcPct val="115000"/>
              </a:lnSpc>
            </a:pPr>
            <a:r>
              <a:rPr lang="en-US" sz="2400"/>
              <a:t>Shaded gate: 3 units and 1 unit</a:t>
            </a:r>
          </a:p>
        </p:txBody>
      </p:sp>
      <p:sp>
        <p:nvSpPr>
          <p:cNvPr id="1390598" name="Rectangle 6"/>
          <p:cNvSpPr>
            <a:spLocks noChangeArrowheads="1"/>
          </p:cNvSpPr>
          <p:nvPr/>
        </p:nvSpPr>
        <p:spPr bwMode="auto">
          <a:xfrm>
            <a:off x="1908175" y="981075"/>
            <a:ext cx="5292725" cy="41100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pic>
        <p:nvPicPr>
          <p:cNvPr id="13905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981075"/>
            <a:ext cx="5292725" cy="411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70D1033C-AF7B-A04A-893B-E390D8CA2DA1}" type="slidenum">
              <a:rPr lang="en-US"/>
              <a:pPr/>
              <a:t>24</a:t>
            </a:fld>
            <a:endParaRPr lang="en-US"/>
          </a:p>
        </p:txBody>
      </p:sp>
      <p:sp>
        <p:nvSpPr>
          <p:cNvPr id="1391618" name="Rectangle 2"/>
          <p:cNvSpPr>
            <a:spLocks noGrp="1" noChangeArrowheads="1"/>
          </p:cNvSpPr>
          <p:nvPr>
            <p:ph type="title"/>
          </p:nvPr>
        </p:nvSpPr>
        <p:spPr/>
        <p:txBody>
          <a:bodyPr/>
          <a:lstStyle/>
          <a:p>
            <a:r>
              <a:rPr lang="en-US"/>
              <a:t>Static co-sensitization</a:t>
            </a:r>
          </a:p>
        </p:txBody>
      </p:sp>
      <p:sp>
        <p:nvSpPr>
          <p:cNvPr id="1391619" name="Rectangle 3"/>
          <p:cNvSpPr>
            <a:spLocks noGrp="1" noChangeArrowheads="1"/>
          </p:cNvSpPr>
          <p:nvPr>
            <p:ph type="body" sz="half" idx="1"/>
          </p:nvPr>
        </p:nvSpPr>
        <p:spPr>
          <a:xfrm>
            <a:off x="228600" y="971550"/>
            <a:ext cx="8318500" cy="5314950"/>
          </a:xfrm>
        </p:spPr>
        <p:txBody>
          <a:bodyPr/>
          <a:lstStyle/>
          <a:p>
            <a:pPr marL="282575" indent="-282575"/>
            <a:r>
              <a:rPr lang="en-US" dirty="0"/>
              <a:t>Assumption:</a:t>
            </a:r>
          </a:p>
          <a:p>
            <a:pPr marL="701675" lvl="1"/>
            <a:r>
              <a:rPr lang="en-US" dirty="0"/>
              <a:t>Circuit modeled by </a:t>
            </a:r>
            <a:r>
              <a:rPr lang="en-US" i="1" dirty="0"/>
              <a:t>AND, OR, INV</a:t>
            </a:r>
            <a:r>
              <a:rPr lang="en-US" dirty="0"/>
              <a:t> gates</a:t>
            </a:r>
          </a:p>
          <a:p>
            <a:pPr marL="701675" lvl="1"/>
            <a:r>
              <a:rPr lang="en-US" i="1" dirty="0"/>
              <a:t>INV</a:t>
            </a:r>
            <a:r>
              <a:rPr lang="en-US" dirty="0"/>
              <a:t> are irrelevant to the analysis</a:t>
            </a:r>
          </a:p>
          <a:p>
            <a:pPr marL="701675" lvl="1"/>
            <a:r>
              <a:rPr lang="en-US" dirty="0"/>
              <a:t>Floating mode</a:t>
            </a:r>
          </a:p>
          <a:p>
            <a:pPr marL="282575" indent="-282575"/>
            <a:r>
              <a:rPr lang="en-US" dirty="0"/>
              <a:t>Controlling values:</a:t>
            </a:r>
          </a:p>
          <a:p>
            <a:pPr marL="701675" lvl="1"/>
            <a:r>
              <a:rPr lang="en-US" dirty="0"/>
              <a:t>0 for </a:t>
            </a:r>
            <a:r>
              <a:rPr lang="en-US" i="1" dirty="0"/>
              <a:t>AND</a:t>
            </a:r>
            <a:r>
              <a:rPr lang="en-US" dirty="0"/>
              <a:t> gate</a:t>
            </a:r>
          </a:p>
          <a:p>
            <a:pPr marL="701675" lvl="1"/>
            <a:r>
              <a:rPr lang="en-US" dirty="0"/>
              <a:t>1 for </a:t>
            </a:r>
            <a:r>
              <a:rPr lang="en-US" i="1" dirty="0"/>
              <a:t>OR</a:t>
            </a:r>
            <a:r>
              <a:rPr lang="en-US" dirty="0"/>
              <a:t> gate</a:t>
            </a:r>
          </a:p>
          <a:p>
            <a:pPr marL="282575" indent="-282575"/>
            <a:r>
              <a:rPr lang="en-US" dirty="0"/>
              <a:t>Gate is </a:t>
            </a:r>
            <a:r>
              <a:rPr lang="en-US" i="1"/>
              <a:t>controlled </a:t>
            </a:r>
            <a:r>
              <a:rPr lang="en-US"/>
              <a:t>when </a:t>
            </a:r>
            <a:r>
              <a:rPr lang="en-US" dirty="0"/>
              <a:t>controlling value is present</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1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1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16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16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91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16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16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91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E7370E2-1278-E444-99AF-02C2546BAF9F}" type="slidenum">
              <a:rPr lang="en-US"/>
              <a:pPr/>
              <a:t>25</a:t>
            </a:fld>
            <a:endParaRPr lang="en-US"/>
          </a:p>
        </p:txBody>
      </p:sp>
      <p:sp>
        <p:nvSpPr>
          <p:cNvPr id="1392642" name="Rectangle 2"/>
          <p:cNvSpPr>
            <a:spLocks noGrp="1" noChangeArrowheads="1"/>
          </p:cNvSpPr>
          <p:nvPr>
            <p:ph type="title"/>
          </p:nvPr>
        </p:nvSpPr>
        <p:spPr/>
        <p:txBody>
          <a:bodyPr/>
          <a:lstStyle/>
          <a:p>
            <a:r>
              <a:rPr lang="en-US"/>
              <a:t>Static co-sensitization</a:t>
            </a:r>
          </a:p>
        </p:txBody>
      </p:sp>
      <p:sp>
        <p:nvSpPr>
          <p:cNvPr id="1392643" name="Rectangle 3"/>
          <p:cNvSpPr>
            <a:spLocks noGrp="1" noChangeArrowheads="1"/>
          </p:cNvSpPr>
          <p:nvPr>
            <p:ph type="body" sz="half" idx="1"/>
          </p:nvPr>
        </p:nvSpPr>
        <p:spPr>
          <a:xfrm>
            <a:off x="228600" y="971550"/>
            <a:ext cx="8915400" cy="5314950"/>
          </a:xfrm>
        </p:spPr>
        <p:txBody>
          <a:bodyPr/>
          <a:lstStyle/>
          <a:p>
            <a:pPr marL="0" indent="0"/>
            <a:r>
              <a:rPr lang="en-US" dirty="0"/>
              <a:t>Path: </a:t>
            </a:r>
            <a:r>
              <a:rPr lang="en-US" i="1" dirty="0">
                <a:solidFill>
                  <a:schemeClr val="tx2"/>
                </a:solidFill>
              </a:rPr>
              <a:t>P</a:t>
            </a:r>
            <a:r>
              <a:rPr lang="en-US" dirty="0">
                <a:solidFill>
                  <a:schemeClr val="tx2"/>
                </a:solidFill>
              </a:rPr>
              <a:t> = (</a:t>
            </a:r>
            <a:r>
              <a:rPr lang="en-US" i="1" dirty="0" err="1">
                <a:solidFill>
                  <a:schemeClr val="tx2"/>
                </a:solidFill>
              </a:rPr>
              <a:t>v</a:t>
            </a:r>
            <a:r>
              <a:rPr lang="en-US" i="1" baseline="-25000" dirty="0" err="1">
                <a:solidFill>
                  <a:schemeClr val="tx2"/>
                </a:solidFill>
              </a:rPr>
              <a:t>xo</a:t>
            </a:r>
            <a:r>
              <a:rPr lang="en-US" dirty="0">
                <a:solidFill>
                  <a:schemeClr val="tx2"/>
                </a:solidFill>
              </a:rPr>
              <a:t>, </a:t>
            </a:r>
            <a:r>
              <a:rPr lang="en-US" i="1" dirty="0">
                <a:solidFill>
                  <a:schemeClr val="tx2"/>
                </a:solidFill>
              </a:rPr>
              <a:t>v</a:t>
            </a:r>
            <a:r>
              <a:rPr lang="en-US" i="1" baseline="-25000" dirty="0">
                <a:solidFill>
                  <a:schemeClr val="tx2"/>
                </a:solidFill>
              </a:rPr>
              <a:t>x1</a:t>
            </a:r>
            <a:r>
              <a:rPr lang="en-US" dirty="0">
                <a:solidFill>
                  <a:schemeClr val="tx2"/>
                </a:solidFill>
              </a:rPr>
              <a:t>, ……. , </a:t>
            </a:r>
            <a:r>
              <a:rPr lang="en-US" i="1" dirty="0" err="1">
                <a:solidFill>
                  <a:schemeClr val="tx2"/>
                </a:solidFill>
              </a:rPr>
              <a:t>v</a:t>
            </a:r>
            <a:r>
              <a:rPr lang="en-US" i="1" baseline="-25000" dirty="0" err="1">
                <a:solidFill>
                  <a:schemeClr val="tx2"/>
                </a:solidFill>
              </a:rPr>
              <a:t>xm</a:t>
            </a:r>
            <a:r>
              <a:rPr lang="en-US" i="1" baseline="-25000" dirty="0">
                <a:solidFill>
                  <a:schemeClr val="tx2"/>
                </a:solidFill>
              </a:rPr>
              <a:t> </a:t>
            </a:r>
            <a:r>
              <a:rPr lang="en-US" dirty="0">
                <a:solidFill>
                  <a:schemeClr val="tx2"/>
                </a:solidFill>
              </a:rPr>
              <a:t>)</a:t>
            </a:r>
          </a:p>
          <a:p>
            <a:pPr marL="0" indent="0"/>
            <a:r>
              <a:rPr lang="en-US" dirty="0"/>
              <a:t>A vector </a:t>
            </a:r>
            <a:r>
              <a:rPr lang="en-US" i="1" dirty="0"/>
              <a:t>statically co-sensitizes</a:t>
            </a:r>
            <a:r>
              <a:rPr lang="en-US" dirty="0"/>
              <a:t> a path to 1 (or to 0) if</a:t>
            </a:r>
            <a:r>
              <a:rPr lang="en-US" i="1" dirty="0"/>
              <a:t> :</a:t>
            </a:r>
          </a:p>
          <a:p>
            <a:pPr lvl="1"/>
            <a:r>
              <a:rPr lang="en-US" i="1" dirty="0"/>
              <a:t> </a:t>
            </a:r>
            <a:r>
              <a:rPr lang="en-US" i="1" dirty="0" err="1">
                <a:solidFill>
                  <a:schemeClr val="tx2"/>
                </a:solidFill>
              </a:rPr>
              <a:t>x</a:t>
            </a:r>
            <a:r>
              <a:rPr lang="en-US" i="1" baseline="-25000" dirty="0" err="1">
                <a:solidFill>
                  <a:schemeClr val="tx2"/>
                </a:solidFill>
              </a:rPr>
              <a:t>m</a:t>
            </a:r>
            <a:r>
              <a:rPr lang="en-US" i="1" baseline="-25000" dirty="0">
                <a:solidFill>
                  <a:schemeClr val="tx2"/>
                </a:solidFill>
              </a:rPr>
              <a:t> </a:t>
            </a:r>
            <a:r>
              <a:rPr lang="en-US" dirty="0">
                <a:solidFill>
                  <a:schemeClr val="tx2"/>
                </a:solidFill>
              </a:rPr>
              <a:t>= 1</a:t>
            </a:r>
            <a:r>
              <a:rPr lang="en-US" dirty="0"/>
              <a:t> (or </a:t>
            </a:r>
            <a:r>
              <a:rPr lang="en-US" dirty="0">
                <a:solidFill>
                  <a:schemeClr val="tx2"/>
                </a:solidFill>
              </a:rPr>
              <a:t>0</a:t>
            </a:r>
            <a:r>
              <a:rPr lang="en-US" dirty="0"/>
              <a:t>) and</a:t>
            </a:r>
          </a:p>
          <a:p>
            <a:pPr lvl="1"/>
            <a:r>
              <a:rPr lang="en-US" i="1" dirty="0"/>
              <a:t> </a:t>
            </a:r>
            <a:r>
              <a:rPr lang="en-US" i="1" dirty="0">
                <a:solidFill>
                  <a:schemeClr val="tx2"/>
                </a:solidFill>
              </a:rPr>
              <a:t>v</a:t>
            </a:r>
            <a:r>
              <a:rPr lang="en-US" i="1" baseline="-25000" dirty="0">
                <a:solidFill>
                  <a:schemeClr val="tx2"/>
                </a:solidFill>
              </a:rPr>
              <a:t>xi-1</a:t>
            </a:r>
            <a:r>
              <a:rPr lang="en-US" i="1" dirty="0"/>
              <a:t> </a:t>
            </a:r>
            <a:r>
              <a:rPr lang="en-US" dirty="0"/>
              <a:t> has a controlling value whenever </a:t>
            </a:r>
            <a:r>
              <a:rPr lang="en-US" i="1" dirty="0" err="1">
                <a:solidFill>
                  <a:schemeClr val="tx2"/>
                </a:solidFill>
              </a:rPr>
              <a:t>v</a:t>
            </a:r>
            <a:r>
              <a:rPr lang="en-US" i="1" baseline="-25000" dirty="0" err="1">
                <a:solidFill>
                  <a:schemeClr val="tx2"/>
                </a:solidFill>
              </a:rPr>
              <a:t>xi</a:t>
            </a:r>
            <a:r>
              <a:rPr lang="en-US" dirty="0"/>
              <a:t>  has a controlled value</a:t>
            </a:r>
            <a:endParaRPr lang="en-US" i="1" dirty="0"/>
          </a:p>
          <a:p>
            <a:pPr marL="0" indent="0"/>
            <a:r>
              <a:rPr lang="en-US" dirty="0"/>
              <a:t>Necessary condition for a path to be true</a:t>
            </a:r>
          </a:p>
          <a:p>
            <a:pPr marL="0" indent="0"/>
            <a:r>
              <a:rPr lang="en-US" dirty="0"/>
              <a:t>Sufficient conditions are based on the </a:t>
            </a:r>
            <a:r>
              <a:rPr lang="en-US" i="1" dirty="0"/>
              <a:t>timing</a:t>
            </a:r>
            <a:r>
              <a:rPr lang="en-US" dirty="0"/>
              <a:t> of the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6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26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26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2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201E76E-2FEE-BC4A-8BB2-A7ABD146450B}" type="slidenum">
              <a:rPr lang="en-US"/>
              <a:pPr/>
              <a:t>26</a:t>
            </a:fld>
            <a:endParaRPr lang="en-US"/>
          </a:p>
        </p:txBody>
      </p:sp>
      <p:sp>
        <p:nvSpPr>
          <p:cNvPr id="1393666" name="Rectangle 2"/>
          <p:cNvSpPr>
            <a:spLocks noGrp="1" noChangeArrowheads="1"/>
          </p:cNvSpPr>
          <p:nvPr>
            <p:ph type="title"/>
          </p:nvPr>
        </p:nvSpPr>
        <p:spPr/>
        <p:txBody>
          <a:bodyPr/>
          <a:lstStyle/>
          <a:p>
            <a:r>
              <a:rPr lang="en-US"/>
              <a:t>False path detection test</a:t>
            </a:r>
          </a:p>
        </p:txBody>
      </p:sp>
      <p:sp>
        <p:nvSpPr>
          <p:cNvPr id="1393667" name="Rectangle 3"/>
          <p:cNvSpPr>
            <a:spLocks noGrp="1" noChangeArrowheads="1"/>
          </p:cNvSpPr>
          <p:nvPr>
            <p:ph type="body" sz="half" idx="1"/>
          </p:nvPr>
        </p:nvSpPr>
        <p:spPr>
          <a:xfrm>
            <a:off x="228600" y="971550"/>
            <a:ext cx="8318500" cy="5314950"/>
          </a:xfrm>
        </p:spPr>
        <p:txBody>
          <a:bodyPr/>
          <a:lstStyle/>
          <a:p>
            <a:pPr marL="282575" indent="-282575"/>
            <a:r>
              <a:rPr lang="en-US"/>
              <a:t>For all input vectors, one of the following is true:</a:t>
            </a:r>
          </a:p>
          <a:p>
            <a:pPr marL="701675" lvl="1"/>
            <a:r>
              <a:rPr lang="en-US"/>
              <a:t>(1) A gate is controlled and</a:t>
            </a:r>
          </a:p>
          <a:p>
            <a:pPr marL="1177925" lvl="2"/>
            <a:r>
              <a:rPr lang="en-US"/>
              <a:t>the path provides a non-controlling value</a:t>
            </a:r>
          </a:p>
          <a:p>
            <a:pPr marL="1177925" lvl="2"/>
            <a:r>
              <a:rPr lang="en-US"/>
              <a:t>a side-input provides a controlling value</a:t>
            </a:r>
          </a:p>
          <a:p>
            <a:pPr marL="701675" lvl="1"/>
            <a:r>
              <a:rPr lang="en-US"/>
              <a:t>(2) A gate is controlled and</a:t>
            </a:r>
          </a:p>
          <a:p>
            <a:pPr marL="1177925" lvl="2"/>
            <a:r>
              <a:rPr lang="en-US"/>
              <a:t>The path and a side-input have controlling values</a:t>
            </a:r>
          </a:p>
          <a:p>
            <a:pPr marL="1177925" lvl="2"/>
            <a:r>
              <a:rPr lang="en-US"/>
              <a:t>The side-input presents the controlling value first</a:t>
            </a:r>
          </a:p>
          <a:p>
            <a:pPr marL="701675" lvl="1"/>
            <a:r>
              <a:rPr lang="en-US"/>
              <a:t>(3) A gate is not controlled and</a:t>
            </a:r>
          </a:p>
          <a:p>
            <a:pPr marL="1177925" lvl="2"/>
            <a:r>
              <a:rPr lang="en-US"/>
              <a:t>A side-input presents the non-controlling value last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36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36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36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9366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36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366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9366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936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D3DE0C89-37F8-9049-B5BD-7DB475B9CE22}" type="slidenum">
              <a:rPr lang="en-US"/>
              <a:pPr/>
              <a:t>27</a:t>
            </a:fld>
            <a:endParaRPr lang="en-US"/>
          </a:p>
        </p:txBody>
      </p:sp>
      <p:sp>
        <p:nvSpPr>
          <p:cNvPr id="1394690" name="Rectangle 2"/>
          <p:cNvSpPr>
            <a:spLocks noGrp="1" noChangeArrowheads="1"/>
          </p:cNvSpPr>
          <p:nvPr>
            <p:ph type="title"/>
          </p:nvPr>
        </p:nvSpPr>
        <p:spPr/>
        <p:txBody>
          <a:bodyPr/>
          <a:lstStyle/>
          <a:p>
            <a:r>
              <a:rPr lang="en-US"/>
              <a:t>Example</a:t>
            </a:r>
          </a:p>
        </p:txBody>
      </p:sp>
      <p:sp>
        <p:nvSpPr>
          <p:cNvPr id="1394691" name="Rectangle 3"/>
          <p:cNvSpPr>
            <a:spLocks noGrp="1" noChangeArrowheads="1"/>
          </p:cNvSpPr>
          <p:nvPr>
            <p:ph type="body" sz="half" idx="1"/>
          </p:nvPr>
        </p:nvSpPr>
        <p:spPr>
          <a:xfrm>
            <a:off x="228600" y="2968625"/>
            <a:ext cx="8318500" cy="3317875"/>
          </a:xfrm>
        </p:spPr>
        <p:txBody>
          <a:bodyPr/>
          <a:lstStyle/>
          <a:p>
            <a:pPr marL="0" indent="0">
              <a:lnSpc>
                <a:spcPct val="115000"/>
              </a:lnSpc>
            </a:pPr>
            <a:r>
              <a:rPr lang="en-US" sz="1800"/>
              <a:t>Path: </a:t>
            </a:r>
            <a:r>
              <a:rPr lang="en-US" sz="1800">
                <a:solidFill>
                  <a:schemeClr val="tx2"/>
                </a:solidFill>
              </a:rPr>
              <a:t>(</a:t>
            </a:r>
            <a:r>
              <a:rPr lang="en-US" sz="1800" i="1">
                <a:solidFill>
                  <a:schemeClr val="tx2"/>
                </a:solidFill>
              </a:rPr>
              <a:t>v</a:t>
            </a:r>
            <a:r>
              <a:rPr lang="en-US" sz="1800" i="1" baseline="-25000">
                <a:solidFill>
                  <a:schemeClr val="tx2"/>
                </a:solidFill>
              </a:rPr>
              <a:t>a</a:t>
            </a:r>
            <a:r>
              <a:rPr lang="en-US" sz="1800">
                <a:solidFill>
                  <a:schemeClr val="tx2"/>
                </a:solidFill>
              </a:rPr>
              <a:t>, </a:t>
            </a:r>
            <a:r>
              <a:rPr lang="en-US" sz="1800" i="1">
                <a:solidFill>
                  <a:schemeClr val="tx2"/>
                </a:solidFill>
              </a:rPr>
              <a:t>v</a:t>
            </a:r>
            <a:r>
              <a:rPr lang="en-US" sz="1800" i="1" baseline="-25000">
                <a:solidFill>
                  <a:schemeClr val="tx2"/>
                </a:solidFill>
              </a:rPr>
              <a:t>c</a:t>
            </a:r>
            <a:r>
              <a:rPr lang="en-US" sz="1800">
                <a:solidFill>
                  <a:schemeClr val="tx2"/>
                </a:solidFill>
              </a:rPr>
              <a:t>, </a:t>
            </a:r>
            <a:r>
              <a:rPr lang="en-US" sz="1800" i="1">
                <a:solidFill>
                  <a:schemeClr val="tx2"/>
                </a:solidFill>
              </a:rPr>
              <a:t>v</a:t>
            </a:r>
            <a:r>
              <a:rPr lang="en-US" sz="1800" i="1" baseline="-25000">
                <a:solidFill>
                  <a:schemeClr val="tx2"/>
                </a:solidFill>
              </a:rPr>
              <a:t>d </a:t>
            </a:r>
            <a:r>
              <a:rPr lang="en-US" sz="1800">
                <a:solidFill>
                  <a:schemeClr val="tx2"/>
                </a:solidFill>
              </a:rPr>
              <a:t>, </a:t>
            </a:r>
            <a:r>
              <a:rPr lang="en-US" sz="1800" i="1">
                <a:solidFill>
                  <a:schemeClr val="tx2"/>
                </a:solidFill>
              </a:rPr>
              <a:t>v</a:t>
            </a:r>
            <a:r>
              <a:rPr lang="en-US" sz="1800" i="1" baseline="-25000">
                <a:solidFill>
                  <a:schemeClr val="tx2"/>
                </a:solidFill>
              </a:rPr>
              <a:t>y</a:t>
            </a:r>
            <a:r>
              <a:rPr lang="en-US" sz="1800">
                <a:solidFill>
                  <a:schemeClr val="tx2"/>
                </a:solidFill>
              </a:rPr>
              <a:t>, </a:t>
            </a:r>
            <a:r>
              <a:rPr lang="en-US" sz="1800" i="1">
                <a:solidFill>
                  <a:schemeClr val="tx2"/>
                </a:solidFill>
              </a:rPr>
              <a:t>v</a:t>
            </a:r>
            <a:r>
              <a:rPr lang="en-US" sz="1800" i="1" baseline="-25000">
                <a:solidFill>
                  <a:schemeClr val="tx2"/>
                </a:solidFill>
              </a:rPr>
              <a:t>z</a:t>
            </a:r>
            <a:r>
              <a:rPr lang="en-US" sz="1800">
                <a:solidFill>
                  <a:schemeClr val="tx2"/>
                </a:solidFill>
              </a:rPr>
              <a:t>)</a:t>
            </a:r>
          </a:p>
          <a:p>
            <a:pPr marL="0" indent="0">
              <a:lnSpc>
                <a:spcPct val="115000"/>
              </a:lnSpc>
            </a:pPr>
            <a:r>
              <a:rPr lang="en-US" sz="1800"/>
              <a:t>For </a:t>
            </a:r>
            <a:r>
              <a:rPr lang="en-US" sz="1800" i="1">
                <a:solidFill>
                  <a:schemeClr val="tx2"/>
                </a:solidFill>
              </a:rPr>
              <a:t>a </a:t>
            </a:r>
            <a:r>
              <a:rPr lang="en-US" sz="1800">
                <a:solidFill>
                  <a:schemeClr val="tx2"/>
                </a:solidFill>
              </a:rPr>
              <a:t>= 0, </a:t>
            </a:r>
            <a:r>
              <a:rPr lang="en-US" sz="1800" i="1">
                <a:solidFill>
                  <a:schemeClr val="tx2"/>
                </a:solidFill>
              </a:rPr>
              <a:t>b </a:t>
            </a:r>
            <a:r>
              <a:rPr lang="en-US" sz="1800">
                <a:solidFill>
                  <a:schemeClr val="tx2"/>
                </a:solidFill>
              </a:rPr>
              <a:t>= 0</a:t>
            </a:r>
            <a:r>
              <a:rPr lang="en-US" sz="1800" i="1"/>
              <a:t> :</a:t>
            </a:r>
          </a:p>
          <a:p>
            <a:pPr lvl="1">
              <a:lnSpc>
                <a:spcPct val="100000"/>
              </a:lnSpc>
            </a:pPr>
            <a:r>
              <a:rPr lang="en-US" sz="1800"/>
              <a:t>Condition (1) occurs at the OR gate</a:t>
            </a:r>
            <a:endParaRPr lang="en-US" sz="1800" i="1"/>
          </a:p>
          <a:p>
            <a:pPr marL="0" indent="0">
              <a:lnSpc>
                <a:spcPct val="115000"/>
              </a:lnSpc>
            </a:pPr>
            <a:r>
              <a:rPr lang="en-US" sz="1800"/>
              <a:t> For </a:t>
            </a:r>
            <a:r>
              <a:rPr lang="en-US" sz="1800" i="1">
                <a:solidFill>
                  <a:schemeClr val="tx2"/>
                </a:solidFill>
              </a:rPr>
              <a:t>a </a:t>
            </a:r>
            <a:r>
              <a:rPr lang="en-US" sz="1800">
                <a:solidFill>
                  <a:schemeClr val="tx2"/>
                </a:solidFill>
              </a:rPr>
              <a:t>= 0, </a:t>
            </a:r>
            <a:r>
              <a:rPr lang="en-US" sz="1800" i="1">
                <a:solidFill>
                  <a:schemeClr val="tx2"/>
                </a:solidFill>
              </a:rPr>
              <a:t>b </a:t>
            </a:r>
            <a:r>
              <a:rPr lang="en-US" sz="1800">
                <a:solidFill>
                  <a:schemeClr val="tx2"/>
                </a:solidFill>
              </a:rPr>
              <a:t>= 1</a:t>
            </a:r>
            <a:r>
              <a:rPr lang="en-US" sz="1800" i="1"/>
              <a:t> :</a:t>
            </a:r>
          </a:p>
          <a:p>
            <a:pPr lvl="1">
              <a:lnSpc>
                <a:spcPct val="100000"/>
              </a:lnSpc>
            </a:pPr>
            <a:r>
              <a:rPr lang="en-US" sz="1800" i="1"/>
              <a:t> </a:t>
            </a:r>
            <a:r>
              <a:rPr lang="en-US" sz="1800"/>
              <a:t>Condition (2) occurs at the AND gate</a:t>
            </a:r>
            <a:endParaRPr lang="en-US" sz="1800" i="1"/>
          </a:p>
          <a:p>
            <a:pPr marL="0" indent="0">
              <a:lnSpc>
                <a:spcPct val="115000"/>
              </a:lnSpc>
            </a:pPr>
            <a:r>
              <a:rPr lang="en-US" sz="1800" i="1"/>
              <a:t> </a:t>
            </a:r>
            <a:r>
              <a:rPr lang="en-US" sz="1800"/>
              <a:t>For </a:t>
            </a:r>
            <a:r>
              <a:rPr lang="en-US" sz="1800" i="1">
                <a:solidFill>
                  <a:schemeClr val="tx2"/>
                </a:solidFill>
              </a:rPr>
              <a:t>a </a:t>
            </a:r>
            <a:r>
              <a:rPr lang="en-US" sz="1800">
                <a:solidFill>
                  <a:schemeClr val="tx2"/>
                </a:solidFill>
              </a:rPr>
              <a:t>= 1, </a:t>
            </a:r>
            <a:r>
              <a:rPr lang="en-US" sz="1800" i="1">
                <a:solidFill>
                  <a:schemeClr val="tx2"/>
                </a:solidFill>
              </a:rPr>
              <a:t>b </a:t>
            </a:r>
            <a:r>
              <a:rPr lang="en-US" sz="1800">
                <a:solidFill>
                  <a:schemeClr val="tx2"/>
                </a:solidFill>
              </a:rPr>
              <a:t>= 0</a:t>
            </a:r>
            <a:r>
              <a:rPr lang="en-US" sz="1800" i="1"/>
              <a:t> :</a:t>
            </a:r>
          </a:p>
          <a:p>
            <a:pPr lvl="1">
              <a:lnSpc>
                <a:spcPct val="100000"/>
              </a:lnSpc>
            </a:pPr>
            <a:r>
              <a:rPr lang="en-US" sz="1800" i="1"/>
              <a:t> </a:t>
            </a:r>
            <a:r>
              <a:rPr lang="en-US" sz="1800"/>
              <a:t>Condition (2) occurs at the OR gate</a:t>
            </a:r>
            <a:endParaRPr lang="en-US" sz="1800" i="1"/>
          </a:p>
          <a:p>
            <a:pPr marL="0" indent="0">
              <a:lnSpc>
                <a:spcPct val="115000"/>
              </a:lnSpc>
            </a:pPr>
            <a:r>
              <a:rPr lang="en-US" sz="1800" i="1"/>
              <a:t> </a:t>
            </a:r>
            <a:r>
              <a:rPr lang="en-US" sz="1800"/>
              <a:t>For </a:t>
            </a:r>
            <a:r>
              <a:rPr lang="en-US" sz="1800" i="1">
                <a:solidFill>
                  <a:schemeClr val="tx2"/>
                </a:solidFill>
              </a:rPr>
              <a:t>a </a:t>
            </a:r>
            <a:r>
              <a:rPr lang="en-US" sz="1800">
                <a:solidFill>
                  <a:schemeClr val="tx2"/>
                </a:solidFill>
              </a:rPr>
              <a:t>= 1, </a:t>
            </a:r>
            <a:r>
              <a:rPr lang="en-US" sz="1800" i="1">
                <a:solidFill>
                  <a:schemeClr val="tx2"/>
                </a:solidFill>
              </a:rPr>
              <a:t>b </a:t>
            </a:r>
            <a:r>
              <a:rPr lang="en-US" sz="1800">
                <a:solidFill>
                  <a:schemeClr val="tx2"/>
                </a:solidFill>
              </a:rPr>
              <a:t>= 1</a:t>
            </a:r>
            <a:r>
              <a:rPr lang="en-US" sz="1800" i="1"/>
              <a:t> :</a:t>
            </a:r>
          </a:p>
          <a:p>
            <a:pPr lvl="1">
              <a:lnSpc>
                <a:spcPct val="100000"/>
              </a:lnSpc>
            </a:pPr>
            <a:r>
              <a:rPr lang="en-US" sz="1800" i="1"/>
              <a:t> </a:t>
            </a:r>
            <a:r>
              <a:rPr lang="en-US" sz="1800"/>
              <a:t>Condition (1) occurs at the AND gate</a:t>
            </a:r>
          </a:p>
        </p:txBody>
      </p:sp>
      <p:pic>
        <p:nvPicPr>
          <p:cNvPr id="1394693" name="Picture 5" descr="Timing_slid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944563"/>
            <a:ext cx="5245100" cy="17653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46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469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946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946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946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469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9469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4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B4D8253B-AC2E-EE40-A05E-5695C8874D4A}" type="slidenum">
              <a:rPr lang="en-US"/>
              <a:pPr/>
              <a:t>28</a:t>
            </a:fld>
            <a:endParaRPr lang="en-US"/>
          </a:p>
        </p:txBody>
      </p:sp>
      <p:sp>
        <p:nvSpPr>
          <p:cNvPr id="1395714" name="Rectangle 2"/>
          <p:cNvSpPr>
            <a:spLocks noGrp="1" noChangeArrowheads="1"/>
          </p:cNvSpPr>
          <p:nvPr>
            <p:ph type="title"/>
          </p:nvPr>
        </p:nvSpPr>
        <p:spPr/>
        <p:txBody>
          <a:bodyPr/>
          <a:lstStyle/>
          <a:p>
            <a:r>
              <a:rPr lang="en-US"/>
              <a:t>Important problems</a:t>
            </a:r>
          </a:p>
        </p:txBody>
      </p:sp>
      <p:sp>
        <p:nvSpPr>
          <p:cNvPr id="1395715" name="Rectangle 3"/>
          <p:cNvSpPr>
            <a:spLocks noGrp="1" noChangeArrowheads="1"/>
          </p:cNvSpPr>
          <p:nvPr>
            <p:ph type="body" sz="half" idx="1"/>
          </p:nvPr>
        </p:nvSpPr>
        <p:spPr>
          <a:xfrm>
            <a:off x="228600" y="971550"/>
            <a:ext cx="8318500" cy="5314950"/>
          </a:xfrm>
        </p:spPr>
        <p:txBody>
          <a:bodyPr/>
          <a:lstStyle/>
          <a:p>
            <a:pPr marL="282575" indent="-282575"/>
            <a:r>
              <a:rPr lang="en-US" dirty="0"/>
              <a:t>Check if circuit works at speed</a:t>
            </a:r>
            <a:r>
              <a:rPr lang="en-US" dirty="0">
                <a:solidFill>
                  <a:srgbClr val="FF6600"/>
                </a:solidFill>
              </a:rPr>
              <a:t> </a:t>
            </a:r>
            <a:r>
              <a:rPr lang="en-US" u="sng" dirty="0">
                <a:solidFill>
                  <a:schemeClr val="tx2"/>
                </a:solidFill>
              </a:rPr>
              <a:t>t</a:t>
            </a:r>
            <a:r>
              <a:rPr lang="en-US" i="1" dirty="0">
                <a:solidFill>
                  <a:srgbClr val="FF6600"/>
                </a:solidFill>
              </a:rPr>
              <a:t>    </a:t>
            </a:r>
            <a:r>
              <a:rPr lang="en-US" dirty="0"/>
              <a:t>:</a:t>
            </a:r>
          </a:p>
          <a:p>
            <a:pPr marL="701675" lvl="1"/>
            <a:r>
              <a:rPr lang="en-US" dirty="0"/>
              <a:t>Verify that all true paths are faster than </a:t>
            </a:r>
            <a:r>
              <a:rPr lang="en-US" u="sng" dirty="0">
                <a:solidFill>
                  <a:schemeClr val="tx2"/>
                </a:solidFill>
              </a:rPr>
              <a:t>t</a:t>
            </a:r>
            <a:r>
              <a:rPr lang="en-US" dirty="0"/>
              <a:t> </a:t>
            </a:r>
            <a:endParaRPr lang="en-US" i="1" dirty="0"/>
          </a:p>
          <a:p>
            <a:pPr marL="701675" lvl="1"/>
            <a:r>
              <a:rPr lang="en-US" dirty="0"/>
              <a:t>Show that all paths slower than </a:t>
            </a:r>
            <a:r>
              <a:rPr lang="en-US" u="sng" dirty="0">
                <a:solidFill>
                  <a:schemeClr val="tx2"/>
                </a:solidFill>
              </a:rPr>
              <a:t>t</a:t>
            </a:r>
            <a:r>
              <a:rPr lang="en-US" dirty="0">
                <a:solidFill>
                  <a:srgbClr val="FF6600"/>
                </a:solidFill>
              </a:rPr>
              <a:t> </a:t>
            </a:r>
            <a:r>
              <a:rPr lang="en-US" dirty="0"/>
              <a:t>are false</a:t>
            </a:r>
          </a:p>
          <a:p>
            <a:pPr marL="282575" indent="-282575"/>
            <a:r>
              <a:rPr lang="en-US" dirty="0"/>
              <a:t>Compute groups of false paths</a:t>
            </a:r>
          </a:p>
          <a:p>
            <a:pPr marL="282575" indent="-282575"/>
            <a:r>
              <a:rPr lang="en-US" dirty="0"/>
              <a:t>Compute critical true path:</a:t>
            </a:r>
          </a:p>
          <a:p>
            <a:pPr marL="701675" lvl="1"/>
            <a:r>
              <a:rPr lang="en-US" dirty="0"/>
              <a:t>Binary search for values of </a:t>
            </a:r>
            <a:r>
              <a:rPr lang="en-US" u="sng" dirty="0">
                <a:solidFill>
                  <a:schemeClr val="tx2"/>
                </a:solidFill>
              </a:rPr>
              <a:t>t</a:t>
            </a:r>
            <a:endParaRPr lang="en-US" dirty="0"/>
          </a:p>
          <a:p>
            <a:pPr marL="701675" lvl="1"/>
            <a:r>
              <a:rPr lang="en-US" dirty="0"/>
              <a:t>Show that all paths slower that </a:t>
            </a:r>
            <a:r>
              <a:rPr lang="en-US" u="sng" dirty="0">
                <a:solidFill>
                  <a:schemeClr val="tx2"/>
                </a:solidFill>
              </a:rPr>
              <a:t>t</a:t>
            </a:r>
            <a:r>
              <a:rPr lang="en-US" dirty="0"/>
              <a:t> are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57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57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5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57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57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57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57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4B7C6698-5E0E-A14A-81A0-D717B3BD3323}" type="slidenum">
              <a:rPr lang="en-US"/>
              <a:pPr/>
              <a:t>29</a:t>
            </a:fld>
            <a:endParaRPr lang="en-US"/>
          </a:p>
        </p:txBody>
      </p:sp>
      <p:sp>
        <p:nvSpPr>
          <p:cNvPr id="1455106" name="Rectangle 2"/>
          <p:cNvSpPr>
            <a:spLocks noGrp="1" noChangeArrowheads="1"/>
          </p:cNvSpPr>
          <p:nvPr>
            <p:ph type="title"/>
          </p:nvPr>
        </p:nvSpPr>
        <p:spPr/>
        <p:txBody>
          <a:bodyPr/>
          <a:lstStyle/>
          <a:p>
            <a:r>
              <a:rPr lang="en-US"/>
              <a:t>Module 2</a:t>
            </a:r>
          </a:p>
        </p:txBody>
      </p:sp>
      <p:sp>
        <p:nvSpPr>
          <p:cNvPr id="1455107" name="Rectangle 3"/>
          <p:cNvSpPr>
            <a:spLocks noGrp="1" noChangeArrowheads="1"/>
          </p:cNvSpPr>
          <p:nvPr>
            <p:ph type="body" idx="1"/>
          </p:nvPr>
        </p:nvSpPr>
        <p:spPr/>
        <p:txBody>
          <a:bodyPr/>
          <a:lstStyle/>
          <a:p>
            <a:r>
              <a:rPr lang="en-US"/>
              <a:t>Objectives:</a:t>
            </a:r>
          </a:p>
          <a:p>
            <a:pPr lvl="1"/>
            <a:r>
              <a:rPr lang="en-US"/>
              <a:t>Algorithms for timing optimization</a:t>
            </a:r>
          </a:p>
          <a:p>
            <a:pPr lvl="1"/>
            <a:r>
              <a:rPr lang="en-US"/>
              <a:t>Favorable logic transformations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FAA144E1-1020-7647-8622-8145D83D2A73}" type="slidenum">
              <a:rPr lang="en-US"/>
              <a:pPr/>
              <a:t>3</a:t>
            </a:fld>
            <a:endParaRPr lang="en-US"/>
          </a:p>
        </p:txBody>
      </p:sp>
      <p:sp>
        <p:nvSpPr>
          <p:cNvPr id="1259522" name="Rectangle 2"/>
          <p:cNvSpPr>
            <a:spLocks noGrp="1" noChangeArrowheads="1"/>
          </p:cNvSpPr>
          <p:nvPr>
            <p:ph type="title"/>
          </p:nvPr>
        </p:nvSpPr>
        <p:spPr/>
        <p:txBody>
          <a:bodyPr/>
          <a:lstStyle/>
          <a:p>
            <a:r>
              <a:rPr lang="en-US"/>
              <a:t>Timing verification and optimization</a:t>
            </a:r>
          </a:p>
        </p:txBody>
      </p:sp>
      <p:sp>
        <p:nvSpPr>
          <p:cNvPr id="1259523" name="Rectangle 3"/>
          <p:cNvSpPr>
            <a:spLocks noGrp="1" noChangeArrowheads="1"/>
          </p:cNvSpPr>
          <p:nvPr>
            <p:ph type="body" idx="1"/>
          </p:nvPr>
        </p:nvSpPr>
        <p:spPr>
          <a:xfrm>
            <a:off x="228600" y="1068388"/>
            <a:ext cx="8915400" cy="5218112"/>
          </a:xfrm>
        </p:spPr>
        <p:txBody>
          <a:bodyPr/>
          <a:lstStyle/>
          <a:p>
            <a:r>
              <a:rPr lang="en-US"/>
              <a:t>Verification:</a:t>
            </a:r>
          </a:p>
          <a:p>
            <a:pPr lvl="1"/>
            <a:r>
              <a:rPr lang="en-US"/>
              <a:t>Check that a circuit runs at speed</a:t>
            </a:r>
          </a:p>
          <a:p>
            <a:pPr lvl="2"/>
            <a:r>
              <a:rPr lang="en-US"/>
              <a:t>Satisfies I/O delay constraints</a:t>
            </a:r>
          </a:p>
          <a:p>
            <a:pPr lvl="2"/>
            <a:r>
              <a:rPr lang="en-US"/>
              <a:t>Satisfies cycle-time constraints</a:t>
            </a:r>
          </a:p>
          <a:p>
            <a:r>
              <a:rPr lang="en-US"/>
              <a:t>Optimization:</a:t>
            </a:r>
          </a:p>
          <a:p>
            <a:pPr lvl="1"/>
            <a:r>
              <a:rPr lang="en-US"/>
              <a:t>Minimum </a:t>
            </a:r>
            <a:r>
              <a:rPr lang="en-US" i="1"/>
              <a:t>delay</a:t>
            </a:r>
          </a:p>
          <a:p>
            <a:pPr lvl="2"/>
            <a:r>
              <a:rPr lang="en-US"/>
              <a:t>( subject to </a:t>
            </a:r>
            <a:r>
              <a:rPr lang="en-US" i="1"/>
              <a:t>area</a:t>
            </a:r>
            <a:r>
              <a:rPr lang="en-US"/>
              <a:t> constraints )</a:t>
            </a:r>
          </a:p>
          <a:p>
            <a:pPr lvl="1"/>
            <a:r>
              <a:rPr lang="en-US"/>
              <a:t>Minimum </a:t>
            </a:r>
            <a:r>
              <a:rPr lang="en-US" i="1"/>
              <a:t>area</a:t>
            </a:r>
            <a:endParaRPr lang="en-US"/>
          </a:p>
          <a:p>
            <a:pPr lvl="2"/>
            <a:r>
              <a:rPr lang="en-US"/>
              <a:t>Subject to </a:t>
            </a:r>
            <a:r>
              <a:rPr lang="en-US" i="1"/>
              <a:t>delay</a:t>
            </a:r>
            <a:r>
              <a:rPr lang="en-US"/>
              <a:t> constraints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2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F178096B-EAEB-5040-8F85-F27F649161E5}" type="slidenum">
              <a:rPr lang="en-US"/>
              <a:pPr/>
              <a:t>30</a:t>
            </a:fld>
            <a:endParaRPr lang="en-US"/>
          </a:p>
        </p:txBody>
      </p:sp>
      <p:sp>
        <p:nvSpPr>
          <p:cNvPr id="1396738" name="Rectangle 2"/>
          <p:cNvSpPr>
            <a:spLocks noGrp="1" noChangeArrowheads="1"/>
          </p:cNvSpPr>
          <p:nvPr>
            <p:ph type="title"/>
          </p:nvPr>
        </p:nvSpPr>
        <p:spPr/>
        <p:txBody>
          <a:bodyPr/>
          <a:lstStyle/>
          <a:p>
            <a:r>
              <a:rPr lang="en-US"/>
              <a:t>Algorithms for delay minimization</a:t>
            </a:r>
          </a:p>
        </p:txBody>
      </p:sp>
      <p:sp>
        <p:nvSpPr>
          <p:cNvPr id="1396739" name="Rectangle 3"/>
          <p:cNvSpPr>
            <a:spLocks noGrp="1" noChangeArrowheads="1"/>
          </p:cNvSpPr>
          <p:nvPr>
            <p:ph type="body" sz="half" idx="1"/>
          </p:nvPr>
        </p:nvSpPr>
        <p:spPr>
          <a:xfrm>
            <a:off x="228600" y="971550"/>
            <a:ext cx="8318500" cy="5314950"/>
          </a:xfrm>
        </p:spPr>
        <p:txBody>
          <a:bodyPr/>
          <a:lstStyle/>
          <a:p>
            <a:pPr marL="282575" indent="-282575"/>
            <a:r>
              <a:rPr lang="en-US"/>
              <a:t>Alternate:</a:t>
            </a:r>
          </a:p>
          <a:p>
            <a:pPr marL="701675" lvl="1"/>
            <a:r>
              <a:rPr lang="en-US"/>
              <a:t>Critical path computation</a:t>
            </a:r>
            <a:endParaRPr lang="en-US" i="1"/>
          </a:p>
          <a:p>
            <a:pPr marL="701675" lvl="1"/>
            <a:r>
              <a:rPr lang="en-US"/>
              <a:t>Logic transformation on critical vertices</a:t>
            </a:r>
          </a:p>
          <a:p>
            <a:pPr marL="282575" indent="-282575"/>
            <a:r>
              <a:rPr lang="en-US"/>
              <a:t>Consider </a:t>
            </a:r>
            <a:r>
              <a:rPr lang="en-US" i="1"/>
              <a:t>quasi critical paths</a:t>
            </a:r>
            <a:r>
              <a:rPr lang="en-US"/>
              <a:t>:</a:t>
            </a:r>
          </a:p>
          <a:p>
            <a:pPr marL="701675" lvl="1"/>
            <a:r>
              <a:rPr lang="en-US"/>
              <a:t>Paths with near-critical delay</a:t>
            </a:r>
          </a:p>
          <a:p>
            <a:pPr marL="701675" lvl="1"/>
            <a:r>
              <a:rPr lang="en-US"/>
              <a:t>Small slacks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6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6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4D22FACA-832D-4E44-838B-918DFE1401DB}" type="slidenum">
              <a:rPr lang="en-US"/>
              <a:pPr/>
              <a:t>31</a:t>
            </a:fld>
            <a:endParaRPr lang="en-US"/>
          </a:p>
        </p:txBody>
      </p:sp>
      <p:sp>
        <p:nvSpPr>
          <p:cNvPr id="1397762" name="Rectangle 2"/>
          <p:cNvSpPr>
            <a:spLocks noGrp="1" noChangeArrowheads="1"/>
          </p:cNvSpPr>
          <p:nvPr>
            <p:ph type="title"/>
          </p:nvPr>
        </p:nvSpPr>
        <p:spPr/>
        <p:txBody>
          <a:bodyPr/>
          <a:lstStyle/>
          <a:p>
            <a:r>
              <a:rPr lang="en-US"/>
              <a:t>Algorithms for delay minimization</a:t>
            </a:r>
          </a:p>
        </p:txBody>
      </p:sp>
      <p:sp>
        <p:nvSpPr>
          <p:cNvPr id="1397763" name="Rectangle 3"/>
          <p:cNvSpPr>
            <a:spLocks noGrp="1" noChangeArrowheads="1"/>
          </p:cNvSpPr>
          <p:nvPr>
            <p:ph type="body" sz="half" idx="1"/>
          </p:nvPr>
        </p:nvSpPr>
        <p:spPr>
          <a:xfrm>
            <a:off x="228600" y="971550"/>
            <a:ext cx="8318500" cy="5314950"/>
          </a:xfrm>
        </p:spPr>
        <p:txBody>
          <a:bodyPr/>
          <a:lstStyle/>
          <a:p>
            <a:pPr marL="282575" indent="-282575">
              <a:lnSpc>
                <a:spcPct val="115000"/>
              </a:lnSpc>
            </a:pPr>
            <a:r>
              <a:rPr lang="en-US"/>
              <a:t>REDUCE_DELAY ( </a:t>
            </a:r>
            <a:r>
              <a:rPr lang="en-US" i="1">
                <a:solidFill>
                  <a:schemeClr val="tx2"/>
                </a:solidFill>
              </a:rPr>
              <a:t>G</a:t>
            </a:r>
            <a:r>
              <a:rPr lang="en-US" i="1" baseline="-25000">
                <a:solidFill>
                  <a:schemeClr val="tx2"/>
                </a:solidFill>
              </a:rPr>
              <a:t>n</a:t>
            </a:r>
            <a:r>
              <a:rPr lang="en-US" i="1">
                <a:solidFill>
                  <a:schemeClr val="tx2"/>
                </a:solidFill>
              </a:rPr>
              <a:t> (V,E) , </a:t>
            </a:r>
            <a:r>
              <a:rPr lang="el-GR" i="1">
                <a:solidFill>
                  <a:schemeClr val="tx2"/>
                </a:solidFill>
                <a:latin typeface="Lucida Grande" charset="0"/>
              </a:rPr>
              <a:t>ε</a:t>
            </a:r>
            <a:r>
              <a:rPr lang="en-US" i="1"/>
              <a:t>){</a:t>
            </a:r>
          </a:p>
          <a:p>
            <a:pPr marL="282575" indent="-282575">
              <a:lnSpc>
                <a:spcPct val="115000"/>
              </a:lnSpc>
              <a:buFont typeface="Monotype Sorts" charset="0"/>
              <a:buNone/>
            </a:pPr>
            <a:r>
              <a:rPr lang="en-US" i="1"/>
              <a:t>repeat {</a:t>
            </a:r>
            <a:endParaRPr lang="en-US"/>
          </a:p>
          <a:p>
            <a:pPr marL="701675" lvl="1">
              <a:lnSpc>
                <a:spcPct val="100000"/>
              </a:lnSpc>
            </a:pPr>
            <a:r>
              <a:rPr lang="en-US"/>
              <a:t>Compute critical paths and critical delay </a:t>
            </a:r>
            <a:r>
              <a:rPr lang="en-US">
                <a:solidFill>
                  <a:schemeClr val="tx2"/>
                </a:solidFill>
                <a:sym typeface="Symbol" charset="0"/>
              </a:rPr>
              <a:t></a:t>
            </a:r>
          </a:p>
          <a:p>
            <a:pPr marL="701675" lvl="1">
              <a:lnSpc>
                <a:spcPct val="100000"/>
              </a:lnSpc>
            </a:pPr>
            <a:r>
              <a:rPr lang="en-US">
                <a:sym typeface="Symbol" charset="0"/>
              </a:rPr>
              <a:t>Set output required data-ready times to </a:t>
            </a:r>
            <a:r>
              <a:rPr lang="en-US">
                <a:solidFill>
                  <a:schemeClr val="tx2"/>
                </a:solidFill>
                <a:sym typeface="Symbol" charset="0"/>
              </a:rPr>
              <a:t></a:t>
            </a:r>
          </a:p>
          <a:p>
            <a:pPr marL="701675" lvl="1">
              <a:lnSpc>
                <a:spcPct val="100000"/>
              </a:lnSpc>
            </a:pPr>
            <a:r>
              <a:rPr lang="en-US">
                <a:sym typeface="Symbol" charset="0"/>
              </a:rPr>
              <a:t>Compute slacks</a:t>
            </a:r>
          </a:p>
          <a:p>
            <a:pPr marL="701675" lvl="1">
              <a:lnSpc>
                <a:spcPct val="100000"/>
              </a:lnSpc>
            </a:pPr>
            <a:r>
              <a:rPr lang="en-US" i="1">
                <a:solidFill>
                  <a:schemeClr val="tx2"/>
                </a:solidFill>
                <a:sym typeface="Symbol" charset="0"/>
              </a:rPr>
              <a:t>U</a:t>
            </a:r>
            <a:r>
              <a:rPr lang="en-US">
                <a:sym typeface="Symbol" charset="0"/>
              </a:rPr>
              <a:t> = vertex subset with slack lower than </a:t>
            </a:r>
            <a:r>
              <a:rPr lang="el-GR" i="1">
                <a:solidFill>
                  <a:schemeClr val="tx2"/>
                </a:solidFill>
                <a:latin typeface="Lucida Grande" charset="0"/>
              </a:rPr>
              <a:t>ε</a:t>
            </a:r>
            <a:endParaRPr lang="el-GR" i="1">
              <a:solidFill>
                <a:schemeClr val="tx2"/>
              </a:solidFill>
            </a:endParaRPr>
          </a:p>
          <a:p>
            <a:pPr marL="701675" lvl="1">
              <a:lnSpc>
                <a:spcPct val="100000"/>
              </a:lnSpc>
            </a:pPr>
            <a:r>
              <a:rPr lang="en-US" i="1">
                <a:solidFill>
                  <a:schemeClr val="tx2"/>
                </a:solidFill>
              </a:rPr>
              <a:t>W</a:t>
            </a:r>
            <a:r>
              <a:rPr lang="en-US"/>
              <a:t> = select vertices in </a:t>
            </a:r>
            <a:r>
              <a:rPr lang="en-US" i="1">
                <a:solidFill>
                  <a:schemeClr val="tx2"/>
                </a:solidFill>
              </a:rPr>
              <a:t>U</a:t>
            </a:r>
            <a:endParaRPr lang="en-US">
              <a:solidFill>
                <a:schemeClr val="tx2"/>
              </a:solidFill>
            </a:endParaRPr>
          </a:p>
          <a:p>
            <a:pPr marL="701675" lvl="1">
              <a:lnSpc>
                <a:spcPct val="100000"/>
              </a:lnSpc>
            </a:pPr>
            <a:r>
              <a:rPr lang="en-US"/>
              <a:t>Apply transformations to vertices </a:t>
            </a:r>
            <a:r>
              <a:rPr lang="en-US" i="1">
                <a:solidFill>
                  <a:schemeClr val="tx2"/>
                </a:solidFill>
              </a:rPr>
              <a:t>W</a:t>
            </a:r>
          </a:p>
          <a:p>
            <a:pPr marL="701675" lvl="1">
              <a:lnSpc>
                <a:spcPct val="100000"/>
              </a:lnSpc>
            </a:pPr>
            <a:r>
              <a:rPr lang="en-US" i="1"/>
              <a:t>} until</a:t>
            </a:r>
            <a:r>
              <a:rPr lang="en-US"/>
              <a:t> (no transformation can reduce </a:t>
            </a:r>
            <a:r>
              <a:rPr lang="en-US">
                <a:solidFill>
                  <a:schemeClr val="tx2"/>
                </a:solidFill>
                <a:sym typeface="Symbol" charset="0"/>
              </a:rPr>
              <a:t></a:t>
            </a:r>
            <a:r>
              <a:rPr lang="en-US">
                <a:sym typeface="Symbol" charset="0"/>
              </a:rPr>
              <a:t> </a:t>
            </a:r>
            <a:r>
              <a:rPr lang="en-US"/>
              <a:t>)</a:t>
            </a:r>
          </a:p>
          <a:p>
            <a:pPr marL="701675" lvl="1">
              <a:lnSpc>
                <a:spcPct val="100000"/>
              </a:lnSpc>
              <a:buFont typeface="Monotype Sorts" charset="0"/>
              <a:buNone/>
            </a:pPr>
            <a:r>
              <a:rPr lang="en-US"/>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1469A799-B536-A74F-B481-6D4DB6749426}" type="slidenum">
              <a:rPr lang="en-US"/>
              <a:pPr/>
              <a:t>32</a:t>
            </a:fld>
            <a:endParaRPr lang="en-US"/>
          </a:p>
        </p:txBody>
      </p:sp>
      <p:sp>
        <p:nvSpPr>
          <p:cNvPr id="1398786" name="Rectangle 2"/>
          <p:cNvSpPr>
            <a:spLocks noGrp="1" noChangeArrowheads="1"/>
          </p:cNvSpPr>
          <p:nvPr>
            <p:ph type="title"/>
          </p:nvPr>
        </p:nvSpPr>
        <p:spPr/>
        <p:txBody>
          <a:bodyPr/>
          <a:lstStyle/>
          <a:p>
            <a:r>
              <a:rPr lang="en-US"/>
              <a:t>Transformation for delay reduction</a:t>
            </a:r>
          </a:p>
        </p:txBody>
      </p:sp>
      <p:sp>
        <p:nvSpPr>
          <p:cNvPr id="1398787" name="Rectangle 3"/>
          <p:cNvSpPr>
            <a:spLocks noGrp="1" noChangeArrowheads="1"/>
          </p:cNvSpPr>
          <p:nvPr>
            <p:ph type="body" sz="half" idx="1"/>
          </p:nvPr>
        </p:nvSpPr>
        <p:spPr>
          <a:xfrm>
            <a:off x="228600" y="971550"/>
            <a:ext cx="8318500" cy="5314950"/>
          </a:xfrm>
        </p:spPr>
        <p:txBody>
          <a:bodyPr/>
          <a:lstStyle/>
          <a:p>
            <a:pPr marL="282575" indent="-282575"/>
            <a:r>
              <a:rPr lang="en-US"/>
              <a:t>Reduce propagation delay</a:t>
            </a:r>
          </a:p>
          <a:p>
            <a:pPr marL="282575" indent="-282575"/>
            <a:r>
              <a:rPr lang="en-US"/>
              <a:t>Reduce dependencies from critical inputs</a:t>
            </a:r>
          </a:p>
          <a:p>
            <a:pPr marL="282575" indent="-282575"/>
            <a:r>
              <a:rPr lang="en-US" i="1"/>
              <a:t>Favorable</a:t>
            </a:r>
            <a:r>
              <a:rPr lang="en-US"/>
              <a:t> transformation:</a:t>
            </a:r>
            <a:endParaRPr lang="en-US" i="1"/>
          </a:p>
          <a:p>
            <a:pPr marL="701675" lvl="1"/>
            <a:r>
              <a:rPr lang="en-US"/>
              <a:t>Reduces local data-ready time</a:t>
            </a:r>
          </a:p>
          <a:p>
            <a:pPr marL="701675" lvl="1"/>
            <a:r>
              <a:rPr lang="en-US"/>
              <a:t>Any data-ready time increase at other vertices is bounded by the local slack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AFBEF7F0-EEE9-A944-9341-9513B565FEF3}" type="slidenum">
              <a:rPr lang="en-US"/>
              <a:pPr/>
              <a:t>33</a:t>
            </a:fld>
            <a:endParaRPr lang="en-US"/>
          </a:p>
        </p:txBody>
      </p:sp>
      <p:sp>
        <p:nvSpPr>
          <p:cNvPr id="1399810" name="Rectangle 2"/>
          <p:cNvSpPr>
            <a:spLocks noGrp="1" noChangeArrowheads="1"/>
          </p:cNvSpPr>
          <p:nvPr>
            <p:ph type="title"/>
          </p:nvPr>
        </p:nvSpPr>
        <p:spPr/>
        <p:txBody>
          <a:bodyPr/>
          <a:lstStyle/>
          <a:p>
            <a:r>
              <a:rPr lang="en-US"/>
              <a:t>Example</a:t>
            </a:r>
          </a:p>
        </p:txBody>
      </p:sp>
      <p:sp>
        <p:nvSpPr>
          <p:cNvPr id="1399811" name="Rectangle 3"/>
          <p:cNvSpPr>
            <a:spLocks noGrp="1" noChangeArrowheads="1"/>
          </p:cNvSpPr>
          <p:nvPr>
            <p:ph type="body" sz="half" idx="1"/>
          </p:nvPr>
        </p:nvSpPr>
        <p:spPr>
          <a:xfrm>
            <a:off x="228600" y="971550"/>
            <a:ext cx="8318500" cy="5314950"/>
          </a:xfrm>
        </p:spPr>
        <p:txBody>
          <a:bodyPr/>
          <a:lstStyle/>
          <a:p>
            <a:pPr marL="282575" indent="-282575"/>
            <a:r>
              <a:rPr lang="en-US"/>
              <a:t>Unit dely gates</a:t>
            </a:r>
          </a:p>
          <a:p>
            <a:pPr marL="282575" indent="-282575"/>
            <a:r>
              <a:rPr lang="en-US"/>
              <a:t>Transformation:</a:t>
            </a:r>
          </a:p>
          <a:p>
            <a:pPr marL="701675" lvl="1"/>
            <a:r>
              <a:rPr lang="en-US"/>
              <a:t>Elimination</a:t>
            </a:r>
          </a:p>
          <a:p>
            <a:pPr marL="282575" indent="-282575"/>
            <a:r>
              <a:rPr lang="en-US"/>
              <a:t>Always favorable</a:t>
            </a:r>
          </a:p>
          <a:p>
            <a:pPr marL="282575" indent="-282575"/>
            <a:r>
              <a:rPr lang="en-US"/>
              <a:t>Obtain several area/delay trade-off points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EAB74DBA-CDB4-F64A-AEED-5C64CAA7ED43}" type="slidenum">
              <a:rPr lang="en-US"/>
              <a:pPr/>
              <a:t>34</a:t>
            </a:fld>
            <a:endParaRPr lang="en-US"/>
          </a:p>
        </p:txBody>
      </p:sp>
      <p:sp>
        <p:nvSpPr>
          <p:cNvPr id="1400834" name="Rectangle 2"/>
          <p:cNvSpPr>
            <a:spLocks noGrp="1" noChangeArrowheads="1"/>
          </p:cNvSpPr>
          <p:nvPr>
            <p:ph type="title"/>
          </p:nvPr>
        </p:nvSpPr>
        <p:spPr/>
        <p:txBody>
          <a:bodyPr/>
          <a:lstStyle/>
          <a:p>
            <a:r>
              <a:rPr lang="en-US"/>
              <a:t>Example</a:t>
            </a:r>
          </a:p>
        </p:txBody>
      </p:sp>
      <p:sp>
        <p:nvSpPr>
          <p:cNvPr id="1400835" name="Rectangle 3"/>
          <p:cNvSpPr>
            <a:spLocks noGrp="1" noChangeArrowheads="1"/>
          </p:cNvSpPr>
          <p:nvPr>
            <p:ph type="body" sz="half" idx="1"/>
          </p:nvPr>
        </p:nvSpPr>
        <p:spPr>
          <a:xfrm>
            <a:off x="304800" y="1220788"/>
            <a:ext cx="5051425" cy="3360737"/>
          </a:xfrm>
        </p:spPr>
        <p:txBody>
          <a:bodyPr/>
          <a:lstStyle/>
          <a:p>
            <a:pPr marL="282575" indent="-282575">
              <a:lnSpc>
                <a:spcPct val="115000"/>
              </a:lnSpc>
            </a:pPr>
            <a:r>
              <a:rPr lang="en-US" sz="2400"/>
              <a:t>Iteration 1: </a:t>
            </a:r>
            <a:br>
              <a:rPr lang="en-US" sz="2400"/>
            </a:br>
            <a:r>
              <a:rPr lang="en-US" sz="2400"/>
              <a:t>eliminate </a:t>
            </a:r>
            <a:r>
              <a:rPr lang="en-US" sz="2400" i="1">
                <a:solidFill>
                  <a:schemeClr val="tx2"/>
                </a:solidFill>
              </a:rPr>
              <a:t>v</a:t>
            </a:r>
            <a:r>
              <a:rPr lang="en-US" sz="2400" i="1" baseline="-25000">
                <a:solidFill>
                  <a:schemeClr val="tx2"/>
                </a:solidFill>
              </a:rPr>
              <a:t>p</a:t>
            </a:r>
            <a:r>
              <a:rPr lang="en-US" sz="2400">
                <a:solidFill>
                  <a:schemeClr val="tx2"/>
                </a:solidFill>
              </a:rPr>
              <a:t>, </a:t>
            </a:r>
            <a:r>
              <a:rPr lang="en-US" sz="2400" i="1">
                <a:solidFill>
                  <a:schemeClr val="tx2"/>
                </a:solidFill>
              </a:rPr>
              <a:t>v</a:t>
            </a:r>
            <a:r>
              <a:rPr lang="en-US" sz="2400" i="1" baseline="-25000">
                <a:solidFill>
                  <a:schemeClr val="tx2"/>
                </a:solidFill>
              </a:rPr>
              <a:t>q</a:t>
            </a:r>
            <a:r>
              <a:rPr lang="en-US" sz="2400" i="1" baseline="-25000"/>
              <a:t> </a:t>
            </a:r>
            <a:r>
              <a:rPr lang="en-US" sz="2400"/>
              <a:t>. (No literal increase)</a:t>
            </a:r>
          </a:p>
          <a:p>
            <a:pPr marL="282575" indent="-282575">
              <a:lnSpc>
                <a:spcPct val="115000"/>
              </a:lnSpc>
            </a:pPr>
            <a:r>
              <a:rPr lang="en-US" sz="2400"/>
              <a:t>Iteration 2: </a:t>
            </a:r>
            <a:br>
              <a:rPr lang="en-US" sz="2400"/>
            </a:br>
            <a:r>
              <a:rPr lang="en-US" sz="2400"/>
              <a:t>eliminate </a:t>
            </a:r>
            <a:r>
              <a:rPr lang="en-US" sz="2400" i="1">
                <a:solidFill>
                  <a:schemeClr val="tx2"/>
                </a:solidFill>
              </a:rPr>
              <a:t>v</a:t>
            </a:r>
            <a:r>
              <a:rPr lang="en-US" sz="2400" i="1" baseline="-25000">
                <a:solidFill>
                  <a:schemeClr val="tx2"/>
                </a:solidFill>
              </a:rPr>
              <a:t>u</a:t>
            </a:r>
            <a:r>
              <a:rPr lang="en-US" sz="2400" i="1" baseline="-25000"/>
              <a:t> </a:t>
            </a:r>
            <a:r>
              <a:rPr lang="en-US" sz="2400"/>
              <a:t>. (No literal increase)</a:t>
            </a:r>
          </a:p>
          <a:p>
            <a:pPr marL="282575" indent="-282575">
              <a:lnSpc>
                <a:spcPct val="115000"/>
              </a:lnSpc>
            </a:pPr>
            <a:r>
              <a:rPr lang="en-US" sz="2400"/>
              <a:t>Iteration 3: </a:t>
            </a:r>
            <a:br>
              <a:rPr lang="en-US" sz="2400"/>
            </a:br>
            <a:r>
              <a:rPr lang="en-US" sz="2400"/>
              <a:t>eliminate </a:t>
            </a:r>
            <a:r>
              <a:rPr lang="en-US" sz="2400" i="1">
                <a:solidFill>
                  <a:schemeClr val="tx2"/>
                </a:solidFill>
              </a:rPr>
              <a:t>v</a:t>
            </a:r>
            <a:r>
              <a:rPr lang="en-US" sz="2400" i="1" baseline="-25000">
                <a:solidFill>
                  <a:schemeClr val="tx2"/>
                </a:solidFill>
              </a:rPr>
              <a:t>r</a:t>
            </a:r>
            <a:r>
              <a:rPr lang="en-US" sz="2400">
                <a:solidFill>
                  <a:schemeClr val="tx2"/>
                </a:solidFill>
              </a:rPr>
              <a:t>, </a:t>
            </a:r>
            <a:r>
              <a:rPr lang="en-US" sz="2400" i="1">
                <a:solidFill>
                  <a:schemeClr val="tx2"/>
                </a:solidFill>
              </a:rPr>
              <a:t>v</a:t>
            </a:r>
            <a:r>
              <a:rPr lang="en-US" sz="2400" i="1" baseline="-25000">
                <a:solidFill>
                  <a:schemeClr val="tx2"/>
                </a:solidFill>
              </a:rPr>
              <a:t>s</a:t>
            </a:r>
            <a:r>
              <a:rPr lang="en-US" sz="2400">
                <a:solidFill>
                  <a:schemeClr val="tx2"/>
                </a:solidFill>
              </a:rPr>
              <a:t>, </a:t>
            </a:r>
            <a:r>
              <a:rPr lang="en-US" sz="2400" i="1">
                <a:solidFill>
                  <a:schemeClr val="tx2"/>
                </a:solidFill>
              </a:rPr>
              <a:t>v</a:t>
            </a:r>
            <a:r>
              <a:rPr lang="en-US" sz="2400" i="1" baseline="-25000">
                <a:solidFill>
                  <a:schemeClr val="tx2"/>
                </a:solidFill>
              </a:rPr>
              <a:t>t</a:t>
            </a:r>
            <a:r>
              <a:rPr lang="en-US" sz="2400" i="1" baseline="-25000"/>
              <a:t> </a:t>
            </a:r>
            <a:r>
              <a:rPr lang="en-US" sz="2400"/>
              <a:t>. ( Literal increase)</a:t>
            </a:r>
          </a:p>
          <a:p>
            <a:pPr marL="282575" indent="-282575">
              <a:lnSpc>
                <a:spcPct val="115000"/>
              </a:lnSpc>
              <a:buFont typeface="Monotype Sorts" charset="0"/>
              <a:buNone/>
            </a:pPr>
            <a:endParaRPr lang="en-US" sz="2000"/>
          </a:p>
        </p:txBody>
      </p:sp>
      <p:pic>
        <p:nvPicPr>
          <p:cNvPr id="1400837" name="Picture 5" descr="Timing_slide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1042988"/>
            <a:ext cx="3403600" cy="47879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0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C81ECBA-D607-E24F-88D1-6D7DCBFA3EF9}" type="slidenum">
              <a:rPr lang="en-US"/>
              <a:pPr/>
              <a:t>35</a:t>
            </a:fld>
            <a:endParaRPr lang="en-US"/>
          </a:p>
        </p:txBody>
      </p:sp>
      <p:sp>
        <p:nvSpPr>
          <p:cNvPr id="1401858" name="Rectangle 2"/>
          <p:cNvSpPr>
            <a:spLocks noGrp="1" noChangeArrowheads="1"/>
          </p:cNvSpPr>
          <p:nvPr>
            <p:ph type="title"/>
          </p:nvPr>
        </p:nvSpPr>
        <p:spPr/>
        <p:txBody>
          <a:bodyPr/>
          <a:lstStyle/>
          <a:p>
            <a:r>
              <a:rPr lang="en-US"/>
              <a:t>More refined delay models</a:t>
            </a:r>
          </a:p>
        </p:txBody>
      </p:sp>
      <p:sp>
        <p:nvSpPr>
          <p:cNvPr id="1401859" name="Rectangle 3"/>
          <p:cNvSpPr>
            <a:spLocks noGrp="1" noChangeArrowheads="1"/>
          </p:cNvSpPr>
          <p:nvPr>
            <p:ph type="body" sz="half" idx="1"/>
          </p:nvPr>
        </p:nvSpPr>
        <p:spPr>
          <a:xfrm>
            <a:off x="228600" y="971550"/>
            <a:ext cx="8318500" cy="5314950"/>
          </a:xfrm>
        </p:spPr>
        <p:txBody>
          <a:bodyPr/>
          <a:lstStyle/>
          <a:p>
            <a:pPr marL="282575" indent="-282575"/>
            <a:r>
              <a:rPr lang="en-US"/>
              <a:t>Elimination:</a:t>
            </a:r>
          </a:p>
          <a:p>
            <a:pPr marL="701675" lvl="1"/>
            <a:r>
              <a:rPr lang="en-US"/>
              <a:t>Reduces one stage</a:t>
            </a:r>
          </a:p>
          <a:p>
            <a:pPr marL="701675" lvl="1"/>
            <a:r>
              <a:rPr lang="en-US"/>
              <a:t>Yields more complex and slower gates</a:t>
            </a:r>
          </a:p>
          <a:p>
            <a:pPr marL="701675" lvl="1"/>
            <a:r>
              <a:rPr lang="en-US"/>
              <a:t>May slow other paths</a:t>
            </a:r>
          </a:p>
          <a:p>
            <a:pPr marL="282575" indent="-282575"/>
            <a:r>
              <a:rPr lang="en-US"/>
              <a:t>Substitution:</a:t>
            </a:r>
          </a:p>
          <a:p>
            <a:pPr marL="701675" lvl="1"/>
            <a:r>
              <a:rPr lang="en-US"/>
              <a:t>Adds one dependency</a:t>
            </a:r>
          </a:p>
          <a:p>
            <a:pPr marL="701675" lvl="1"/>
            <a:r>
              <a:rPr lang="en-US"/>
              <a:t>Loads and slows a gate</a:t>
            </a:r>
          </a:p>
          <a:p>
            <a:pPr marL="701675" lvl="1"/>
            <a:r>
              <a:rPr lang="en-US"/>
              <a:t>May slow other paths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18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18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18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18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5471E5B0-4A17-EA4C-A621-09D8BD3086D0}" type="slidenum">
              <a:rPr lang="en-US"/>
              <a:pPr/>
              <a:t>36</a:t>
            </a:fld>
            <a:endParaRPr lang="en-US"/>
          </a:p>
        </p:txBody>
      </p:sp>
      <p:sp>
        <p:nvSpPr>
          <p:cNvPr id="1402882" name="Rectangle 2"/>
          <p:cNvSpPr>
            <a:spLocks noGrp="1" noChangeArrowheads="1"/>
          </p:cNvSpPr>
          <p:nvPr>
            <p:ph type="title"/>
          </p:nvPr>
        </p:nvSpPr>
        <p:spPr/>
        <p:txBody>
          <a:bodyPr/>
          <a:lstStyle/>
          <a:p>
            <a:r>
              <a:rPr lang="en-US"/>
              <a:t>Example</a:t>
            </a:r>
          </a:p>
        </p:txBody>
      </p:sp>
      <p:pic>
        <p:nvPicPr>
          <p:cNvPr id="1402887" name="Picture 7" descr="Timing_slide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076325"/>
            <a:ext cx="5880100" cy="5384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E5D14816-A51B-6A4E-93C6-E96CBFC3F411}" type="slidenum">
              <a:rPr lang="en-US"/>
              <a:pPr/>
              <a:t>37</a:t>
            </a:fld>
            <a:endParaRPr lang="en-US"/>
          </a:p>
        </p:txBody>
      </p:sp>
      <p:sp>
        <p:nvSpPr>
          <p:cNvPr id="1404930" name="Rectangle 2"/>
          <p:cNvSpPr>
            <a:spLocks noGrp="1" noChangeArrowheads="1"/>
          </p:cNvSpPr>
          <p:nvPr>
            <p:ph type="title"/>
          </p:nvPr>
        </p:nvSpPr>
        <p:spPr/>
        <p:txBody>
          <a:bodyPr/>
          <a:lstStyle/>
          <a:p>
            <a:r>
              <a:rPr lang="en-US"/>
              <a:t>Speed-up algorithm</a:t>
            </a:r>
          </a:p>
        </p:txBody>
      </p:sp>
      <p:sp>
        <p:nvSpPr>
          <p:cNvPr id="1404931" name="Rectangle 3"/>
          <p:cNvSpPr>
            <a:spLocks noGrp="1" noChangeArrowheads="1"/>
          </p:cNvSpPr>
          <p:nvPr>
            <p:ph type="body" sz="half" idx="1"/>
          </p:nvPr>
        </p:nvSpPr>
        <p:spPr>
          <a:xfrm>
            <a:off x="228600" y="971550"/>
            <a:ext cx="8318500" cy="5314950"/>
          </a:xfrm>
        </p:spPr>
        <p:txBody>
          <a:bodyPr/>
          <a:lstStyle/>
          <a:p>
            <a:pPr marL="282575" indent="-282575"/>
            <a:r>
              <a:rPr lang="en-US"/>
              <a:t>Determine a subnetwork </a:t>
            </a:r>
            <a:r>
              <a:rPr lang="en-US" i="1">
                <a:solidFill>
                  <a:schemeClr val="tx2"/>
                </a:solidFill>
              </a:rPr>
              <a:t>W</a:t>
            </a:r>
            <a:r>
              <a:rPr lang="en-US"/>
              <a:t> of depth </a:t>
            </a:r>
            <a:r>
              <a:rPr lang="en-US" i="1">
                <a:solidFill>
                  <a:schemeClr val="tx2"/>
                </a:solidFill>
              </a:rPr>
              <a:t>d</a:t>
            </a:r>
            <a:endParaRPr lang="en-US">
              <a:solidFill>
                <a:schemeClr val="tx2"/>
              </a:solidFill>
            </a:endParaRPr>
          </a:p>
          <a:p>
            <a:pPr marL="282575" indent="-282575"/>
            <a:r>
              <a:rPr lang="en-US"/>
              <a:t>Collapse subnetwork by elimination</a:t>
            </a:r>
          </a:p>
          <a:p>
            <a:pPr marL="282575" indent="-282575"/>
            <a:r>
              <a:rPr lang="en-US"/>
              <a:t>Duplicate vertices with successors outside </a:t>
            </a:r>
            <a:r>
              <a:rPr lang="en-US" i="1">
                <a:solidFill>
                  <a:schemeClr val="tx2"/>
                </a:solidFill>
              </a:rPr>
              <a:t>W</a:t>
            </a:r>
            <a:r>
              <a:rPr lang="en-US"/>
              <a:t>:</a:t>
            </a:r>
          </a:p>
          <a:p>
            <a:pPr marL="701675" lvl="1"/>
            <a:r>
              <a:rPr lang="en-US"/>
              <a:t>Record </a:t>
            </a:r>
            <a:r>
              <a:rPr lang="en-US" i="1"/>
              <a:t>area penalty</a:t>
            </a:r>
            <a:endParaRPr lang="en-US"/>
          </a:p>
          <a:p>
            <a:pPr marL="282575" indent="-282575"/>
            <a:r>
              <a:rPr lang="en-US"/>
              <a:t>Resynthesize </a:t>
            </a:r>
            <a:r>
              <a:rPr lang="en-US" i="1">
                <a:solidFill>
                  <a:schemeClr val="tx2"/>
                </a:solidFill>
              </a:rPr>
              <a:t>W</a:t>
            </a:r>
            <a:r>
              <a:rPr lang="en-US"/>
              <a:t> by timing-driven decomposition</a:t>
            </a:r>
          </a:p>
          <a:p>
            <a:pPr marL="282575" indent="-282575"/>
            <a:r>
              <a:rPr lang="en-US"/>
              <a:t>Heuristics:</a:t>
            </a:r>
          </a:p>
          <a:p>
            <a:pPr marL="701675" lvl="1"/>
            <a:r>
              <a:rPr lang="en-US"/>
              <a:t>Choice of </a:t>
            </a:r>
            <a:r>
              <a:rPr lang="en-US" i="1">
                <a:solidFill>
                  <a:schemeClr val="tx2"/>
                </a:solidFill>
              </a:rPr>
              <a:t>W</a:t>
            </a:r>
          </a:p>
          <a:p>
            <a:pPr marL="701675" lvl="1"/>
            <a:r>
              <a:rPr lang="en-US"/>
              <a:t> Monitor </a:t>
            </a:r>
            <a:r>
              <a:rPr lang="en-US" i="1"/>
              <a:t>area penalty </a:t>
            </a:r>
            <a:r>
              <a:rPr lang="en-US"/>
              <a:t>and</a:t>
            </a:r>
            <a:r>
              <a:rPr lang="en-US" i="1"/>
              <a:t> potential speed-up</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AC5755FF-330C-534F-94A2-87CAFFF9DA0F}" type="slidenum">
              <a:rPr lang="en-US"/>
              <a:pPr/>
              <a:t>38</a:t>
            </a:fld>
            <a:endParaRPr lang="en-US"/>
          </a:p>
        </p:txBody>
      </p:sp>
      <p:sp>
        <p:nvSpPr>
          <p:cNvPr id="1403906" name="Rectangle 2"/>
          <p:cNvSpPr>
            <a:spLocks noGrp="1" noChangeArrowheads="1"/>
          </p:cNvSpPr>
          <p:nvPr>
            <p:ph type="title"/>
          </p:nvPr>
        </p:nvSpPr>
        <p:spPr/>
        <p:txBody>
          <a:bodyPr/>
          <a:lstStyle/>
          <a:p>
            <a:r>
              <a:rPr lang="en-US"/>
              <a:t>Example</a:t>
            </a:r>
          </a:p>
        </p:txBody>
      </p:sp>
      <p:sp>
        <p:nvSpPr>
          <p:cNvPr id="1403907" name="Rectangle 3"/>
          <p:cNvSpPr>
            <a:spLocks noGrp="1" noChangeArrowheads="1"/>
          </p:cNvSpPr>
          <p:nvPr>
            <p:ph type="body" sz="half" idx="1"/>
          </p:nvPr>
        </p:nvSpPr>
        <p:spPr>
          <a:xfrm>
            <a:off x="304800" y="1220788"/>
            <a:ext cx="4075113" cy="3360737"/>
          </a:xfrm>
        </p:spPr>
        <p:txBody>
          <a:bodyPr/>
          <a:lstStyle/>
          <a:p>
            <a:pPr marL="282575" indent="-282575">
              <a:lnSpc>
                <a:spcPct val="115000"/>
              </a:lnSpc>
            </a:pPr>
            <a:r>
              <a:rPr lang="en-US" sz="2400"/>
              <a:t>NAND delay = 2 </a:t>
            </a:r>
            <a:br>
              <a:rPr lang="en-US" sz="2400"/>
            </a:br>
            <a:r>
              <a:rPr lang="en-US" sz="2400"/>
              <a:t>INV delay = 1</a:t>
            </a:r>
          </a:p>
          <a:p>
            <a:pPr marL="282575" indent="-282575">
              <a:lnSpc>
                <a:spcPct val="115000"/>
              </a:lnSpc>
            </a:pPr>
            <a:r>
              <a:rPr lang="en-US" sz="2400"/>
              <a:t>All input data-ready are 0,</a:t>
            </a:r>
            <a:br>
              <a:rPr lang="en-US" sz="2400"/>
            </a:br>
            <a:r>
              <a:rPr lang="en-US" sz="2400"/>
              <a:t>except = </a:t>
            </a:r>
            <a:r>
              <a:rPr lang="en-US" i="1"/>
              <a:t>t</a:t>
            </a:r>
            <a:r>
              <a:rPr lang="en-US" i="1" baseline="-25000"/>
              <a:t>d</a:t>
            </a:r>
            <a:r>
              <a:rPr lang="en-US" sz="2400"/>
              <a:t>  = 3</a:t>
            </a:r>
          </a:p>
          <a:p>
            <a:pPr marL="282575" indent="-282575">
              <a:lnSpc>
                <a:spcPct val="115000"/>
              </a:lnSpc>
              <a:buFont typeface="Monotype Sorts" charset="0"/>
              <a:buNone/>
            </a:pPr>
            <a:endParaRPr lang="en-US" sz="2000"/>
          </a:p>
        </p:txBody>
      </p:sp>
      <p:pic>
        <p:nvPicPr>
          <p:cNvPr id="1403910" name="Picture 6" descr="Timing_slide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1016000"/>
            <a:ext cx="4013200" cy="57277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48630DCB-4C82-C044-B36D-9DE72A1545B4}" type="slidenum">
              <a:rPr lang="en-US"/>
              <a:pPr/>
              <a:t>39</a:t>
            </a:fld>
            <a:endParaRPr lang="en-US"/>
          </a:p>
        </p:txBody>
      </p:sp>
      <p:sp>
        <p:nvSpPr>
          <p:cNvPr id="1405954" name="Rectangle 2"/>
          <p:cNvSpPr>
            <a:spLocks noGrp="1" noChangeArrowheads="1"/>
          </p:cNvSpPr>
          <p:nvPr>
            <p:ph type="title"/>
          </p:nvPr>
        </p:nvSpPr>
        <p:spPr>
          <a:xfrm>
            <a:off x="252413" y="0"/>
            <a:ext cx="8688387" cy="933450"/>
          </a:xfrm>
        </p:spPr>
        <p:txBody>
          <a:bodyPr/>
          <a:lstStyle/>
          <a:p>
            <a:r>
              <a:rPr lang="en-US"/>
              <a:t>Minimal-area synthesis under delay constraints</a:t>
            </a:r>
          </a:p>
        </p:txBody>
      </p:sp>
      <p:sp>
        <p:nvSpPr>
          <p:cNvPr id="1405955" name="Rectangle 3"/>
          <p:cNvSpPr>
            <a:spLocks noGrp="1" noChangeArrowheads="1"/>
          </p:cNvSpPr>
          <p:nvPr>
            <p:ph type="body" sz="half" idx="1"/>
          </p:nvPr>
        </p:nvSpPr>
        <p:spPr>
          <a:xfrm>
            <a:off x="228600" y="971550"/>
            <a:ext cx="8318500" cy="5314950"/>
          </a:xfrm>
        </p:spPr>
        <p:txBody>
          <a:bodyPr/>
          <a:lstStyle/>
          <a:p>
            <a:pPr marL="282575" indent="-282575"/>
            <a:r>
              <a:rPr lang="en-US"/>
              <a:t>Start from timing-feasible network</a:t>
            </a:r>
          </a:p>
          <a:p>
            <a:pPr marL="282575" indent="-282575"/>
            <a:r>
              <a:rPr lang="en-US" i="1"/>
              <a:t>Minimize area </a:t>
            </a:r>
            <a:r>
              <a:rPr lang="en-US"/>
              <a:t>while preserving timing feasibility:</a:t>
            </a:r>
          </a:p>
          <a:p>
            <a:pPr marL="701675" lvl="1"/>
            <a:r>
              <a:rPr lang="en-US"/>
              <a:t>Use area optimization algorithms</a:t>
            </a:r>
            <a:endParaRPr lang="en-US" i="1"/>
          </a:p>
          <a:p>
            <a:pPr marL="701675" lvl="1"/>
            <a:r>
              <a:rPr lang="en-US"/>
              <a:t>Monitor delays and slacks</a:t>
            </a:r>
          </a:p>
          <a:p>
            <a:pPr marL="701675" lvl="1"/>
            <a:r>
              <a:rPr lang="en-US"/>
              <a:t>Reject transformations yielding negative slacks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4B106719-3A89-424C-87B2-2C5D6FD04160}" type="slidenum">
              <a:rPr lang="en-US"/>
              <a:pPr/>
              <a:t>4</a:t>
            </a:fld>
            <a:endParaRPr lang="en-US"/>
          </a:p>
        </p:txBody>
      </p:sp>
      <p:sp>
        <p:nvSpPr>
          <p:cNvPr id="1374210" name="Rectangle 2"/>
          <p:cNvSpPr>
            <a:spLocks noGrp="1" noChangeArrowheads="1"/>
          </p:cNvSpPr>
          <p:nvPr>
            <p:ph type="title"/>
          </p:nvPr>
        </p:nvSpPr>
        <p:spPr/>
        <p:txBody>
          <a:bodyPr/>
          <a:lstStyle/>
          <a:p>
            <a:r>
              <a:rPr lang="en-US"/>
              <a:t>Delay modeling</a:t>
            </a:r>
          </a:p>
        </p:txBody>
      </p:sp>
      <p:sp>
        <p:nvSpPr>
          <p:cNvPr id="1374211" name="Rectangle 3"/>
          <p:cNvSpPr>
            <a:spLocks noGrp="1" noChangeArrowheads="1"/>
          </p:cNvSpPr>
          <p:nvPr>
            <p:ph type="body" idx="1"/>
          </p:nvPr>
        </p:nvSpPr>
        <p:spPr>
          <a:xfrm>
            <a:off x="228600" y="1068388"/>
            <a:ext cx="8915400" cy="5218112"/>
          </a:xfrm>
        </p:spPr>
        <p:txBody>
          <a:bodyPr/>
          <a:lstStyle/>
          <a:p>
            <a:r>
              <a:rPr lang="en-US" dirty="0"/>
              <a:t>Gate delay modeling:</a:t>
            </a:r>
          </a:p>
          <a:p>
            <a:pPr lvl="1"/>
            <a:r>
              <a:rPr lang="en-US" dirty="0"/>
              <a:t>Straightforward for bound networks</a:t>
            </a:r>
          </a:p>
          <a:p>
            <a:pPr lvl="2"/>
            <a:r>
              <a:rPr lang="en-US" dirty="0"/>
              <a:t>Cell library models: </a:t>
            </a:r>
            <a:r>
              <a:rPr lang="en-US" dirty="0">
                <a:solidFill>
                  <a:schemeClr val="bg2">
                    <a:lumMod val="75000"/>
                  </a:schemeClr>
                </a:solidFill>
              </a:rPr>
              <a:t>d = a + b Cap</a:t>
            </a:r>
          </a:p>
          <a:p>
            <a:pPr lvl="2"/>
            <a:r>
              <a:rPr lang="en-US" dirty="0"/>
              <a:t>Cap due to </a:t>
            </a:r>
            <a:r>
              <a:rPr lang="en-US" dirty="0" err="1"/>
              <a:t>fanout</a:t>
            </a:r>
            <a:r>
              <a:rPr lang="en-US" dirty="0"/>
              <a:t> and wiring</a:t>
            </a:r>
            <a:endParaRPr lang="en-US" dirty="0">
              <a:solidFill>
                <a:schemeClr val="bg2">
                  <a:lumMod val="75000"/>
                </a:schemeClr>
              </a:solidFill>
            </a:endParaRPr>
          </a:p>
          <a:p>
            <a:pPr lvl="1"/>
            <a:r>
              <a:rPr lang="en-US" dirty="0"/>
              <a:t>Approximations for unbound networks</a:t>
            </a:r>
          </a:p>
          <a:p>
            <a:pPr lvl="2"/>
            <a:r>
              <a:rPr lang="en-US" dirty="0"/>
              <a:t>Virtual gates</a:t>
            </a:r>
          </a:p>
          <a:p>
            <a:r>
              <a:rPr lang="en-US" dirty="0"/>
              <a:t>Network delay modeling:</a:t>
            </a:r>
          </a:p>
          <a:p>
            <a:pPr lvl="1"/>
            <a:r>
              <a:rPr lang="en-US" dirty="0"/>
              <a:t>Compute signal propagation</a:t>
            </a:r>
          </a:p>
          <a:p>
            <a:pPr lvl="2"/>
            <a:r>
              <a:rPr lang="en-US" dirty="0"/>
              <a:t>Topological methods</a:t>
            </a:r>
          </a:p>
          <a:p>
            <a:pPr lvl="2"/>
            <a:r>
              <a:rPr lang="en-US" dirty="0"/>
              <a:t>Logic/topological methods (false paths)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42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42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42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4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FA45FE04-7390-AB42-955F-44A43A566BAB}" type="slidenum">
              <a:rPr lang="en-US"/>
              <a:pPr/>
              <a:t>40</a:t>
            </a:fld>
            <a:endParaRPr lang="en-US"/>
          </a:p>
        </p:txBody>
      </p:sp>
      <p:sp>
        <p:nvSpPr>
          <p:cNvPr id="1406978" name="Rectangle 2"/>
          <p:cNvSpPr>
            <a:spLocks noGrp="1" noChangeArrowheads="1"/>
          </p:cNvSpPr>
          <p:nvPr>
            <p:ph type="title"/>
          </p:nvPr>
        </p:nvSpPr>
        <p:spPr>
          <a:xfrm>
            <a:off x="252413" y="0"/>
            <a:ext cx="8688387" cy="933450"/>
          </a:xfrm>
        </p:spPr>
        <p:txBody>
          <a:bodyPr/>
          <a:lstStyle/>
          <a:p>
            <a:r>
              <a:rPr lang="en-US"/>
              <a:t>Making a network timing feasible</a:t>
            </a:r>
          </a:p>
        </p:txBody>
      </p:sp>
      <p:sp>
        <p:nvSpPr>
          <p:cNvPr id="1406979" name="Rectangle 3"/>
          <p:cNvSpPr>
            <a:spLocks noGrp="1" noChangeArrowheads="1"/>
          </p:cNvSpPr>
          <p:nvPr>
            <p:ph type="body" sz="half" idx="1"/>
          </p:nvPr>
        </p:nvSpPr>
        <p:spPr>
          <a:xfrm>
            <a:off x="228600" y="971550"/>
            <a:ext cx="8318500" cy="5314950"/>
          </a:xfrm>
        </p:spPr>
        <p:txBody>
          <a:bodyPr/>
          <a:lstStyle/>
          <a:p>
            <a:pPr marL="282575" indent="-282575"/>
            <a:r>
              <a:rPr lang="en-US"/>
              <a:t>Naive approach:</a:t>
            </a:r>
          </a:p>
          <a:p>
            <a:pPr marL="701675" lvl="1"/>
            <a:r>
              <a:rPr lang="en-US"/>
              <a:t>Mark vertices with negative slacks</a:t>
            </a:r>
          </a:p>
          <a:p>
            <a:pPr marL="701675" lvl="1"/>
            <a:r>
              <a:rPr lang="en-US"/>
              <a:t>Apply transformations to marked vertices</a:t>
            </a:r>
          </a:p>
          <a:p>
            <a:pPr marL="282575" indent="-282575"/>
            <a:r>
              <a:rPr lang="en-US"/>
              <a:t>Redefined approach:</a:t>
            </a:r>
          </a:p>
          <a:p>
            <a:pPr marL="701675" lvl="1"/>
            <a:r>
              <a:rPr lang="en-US"/>
              <a:t>Transform multiple I/O delay constraints into single constraint by delay padding</a:t>
            </a:r>
            <a:endParaRPr lang="en-US" i="1"/>
          </a:p>
          <a:p>
            <a:pPr marL="701675" lvl="1"/>
            <a:r>
              <a:rPr lang="en-US"/>
              <a:t>Apply algorithms for CP minimization</a:t>
            </a:r>
          </a:p>
          <a:p>
            <a:pPr marL="701675" lvl="1"/>
            <a:r>
              <a:rPr lang="en-US"/>
              <a:t>Stop when constraints are satisfied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69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697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697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6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0AB0E0A6-1DA1-0145-9A4B-6070CC2446F3}" type="slidenum">
              <a:rPr lang="en-US"/>
              <a:pPr/>
              <a:t>41</a:t>
            </a:fld>
            <a:endParaRPr lang="en-US"/>
          </a:p>
        </p:txBody>
      </p:sp>
      <p:sp>
        <p:nvSpPr>
          <p:cNvPr id="1408002" name="Rectangle 2"/>
          <p:cNvSpPr>
            <a:spLocks noGrp="1" noChangeArrowheads="1"/>
          </p:cNvSpPr>
          <p:nvPr>
            <p:ph type="title"/>
          </p:nvPr>
        </p:nvSpPr>
        <p:spPr>
          <a:xfrm>
            <a:off x="241300" y="0"/>
            <a:ext cx="8699500" cy="889000"/>
          </a:xfrm>
        </p:spPr>
        <p:txBody>
          <a:bodyPr/>
          <a:lstStyle/>
          <a:p>
            <a:r>
              <a:rPr lang="en-US"/>
              <a:t>Example</a:t>
            </a:r>
            <a:br>
              <a:rPr lang="en-US"/>
            </a:br>
            <a:r>
              <a:rPr lang="en-US">
                <a:solidFill>
                  <a:srgbClr val="FF6600"/>
                </a:solidFill>
              </a:rPr>
              <a:t>  </a:t>
            </a:r>
            <a:r>
              <a:rPr lang="en-US">
                <a:solidFill>
                  <a:schemeClr val="tx1"/>
                </a:solidFill>
              </a:rPr>
              <a:t>= [2332]</a:t>
            </a:r>
            <a:r>
              <a:rPr lang="en-US" i="1" baseline="30000">
                <a:solidFill>
                  <a:schemeClr val="tx1"/>
                </a:solidFill>
              </a:rPr>
              <a:t>T</a:t>
            </a:r>
            <a:endParaRPr lang="en-US"/>
          </a:p>
        </p:txBody>
      </p:sp>
      <p:pic>
        <p:nvPicPr>
          <p:cNvPr id="1408006" name="Picture 6" descr="Timing_slid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989013"/>
            <a:ext cx="3822700" cy="5461000"/>
          </a:xfrm>
          <a:prstGeom prst="rect">
            <a:avLst/>
          </a:prstGeom>
          <a:noFill/>
          <a:extLst>
            <a:ext uri="{909E8E84-426E-40dd-AFC4-6F175D3DCCD1}">
              <a14:hiddenFill xmlns="" xmlns:a14="http://schemas.microsoft.com/office/drawing/2010/main">
                <a:solidFill>
                  <a:srgbClr val="FFFFFF"/>
                </a:solidFill>
              </a14:hiddenFill>
            </a:ext>
          </a:extLst>
        </p:spPr>
      </p:pic>
      <p:pic>
        <p:nvPicPr>
          <p:cNvPr id="1408007" name="Picture 7" descr="Timing_slide42_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188" y="373063"/>
            <a:ext cx="342900" cy="571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B8ACF38C-3120-EE46-B5A7-B737D3C8D8DD}" type="slidenum">
              <a:rPr lang="en-US"/>
              <a:pPr/>
              <a:t>42</a:t>
            </a:fld>
            <a:endParaRPr lang="en-US"/>
          </a:p>
        </p:txBody>
      </p:sp>
      <p:sp>
        <p:nvSpPr>
          <p:cNvPr id="1409026" name="Rectangle 2"/>
          <p:cNvSpPr>
            <a:spLocks noGrp="1" noChangeArrowheads="1"/>
          </p:cNvSpPr>
          <p:nvPr>
            <p:ph type="title"/>
          </p:nvPr>
        </p:nvSpPr>
        <p:spPr>
          <a:xfrm>
            <a:off x="252413" y="0"/>
            <a:ext cx="8688387" cy="933450"/>
          </a:xfrm>
        </p:spPr>
        <p:txBody>
          <a:bodyPr/>
          <a:lstStyle/>
          <a:p>
            <a:r>
              <a:rPr lang="en-US"/>
              <a:t>Summary</a:t>
            </a:r>
          </a:p>
        </p:txBody>
      </p:sp>
      <p:sp>
        <p:nvSpPr>
          <p:cNvPr id="1409027" name="Rectangle 3"/>
          <p:cNvSpPr>
            <a:spLocks noGrp="1" noChangeArrowheads="1"/>
          </p:cNvSpPr>
          <p:nvPr>
            <p:ph type="body" sz="half" idx="1"/>
          </p:nvPr>
        </p:nvSpPr>
        <p:spPr>
          <a:xfrm>
            <a:off x="228600" y="971550"/>
            <a:ext cx="8318500" cy="5314950"/>
          </a:xfrm>
        </p:spPr>
        <p:txBody>
          <a:bodyPr/>
          <a:lstStyle/>
          <a:p>
            <a:pPr marL="282575" indent="-282575"/>
            <a:r>
              <a:rPr lang="en-US"/>
              <a:t>Timing optimization is crucial for achieving competitive logic design</a:t>
            </a:r>
          </a:p>
          <a:p>
            <a:pPr marL="282575" indent="-282575"/>
            <a:r>
              <a:rPr lang="en-US"/>
              <a:t>Timing optimization problems are hard:</a:t>
            </a:r>
          </a:p>
          <a:p>
            <a:pPr marL="701675" lvl="1"/>
            <a:r>
              <a:rPr lang="en-US"/>
              <a:t>Detection of critical paths</a:t>
            </a:r>
          </a:p>
          <a:p>
            <a:pPr marL="1177925" lvl="2"/>
            <a:r>
              <a:rPr lang="en-US"/>
              <a:t>Elimination of false paths</a:t>
            </a:r>
            <a:endParaRPr lang="en-US" i="1"/>
          </a:p>
          <a:p>
            <a:pPr marL="701675" lvl="1"/>
            <a:r>
              <a:rPr lang="en-US"/>
              <a:t>Network transformations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  Giovanni De Micheli</a:t>
            </a:r>
          </a:p>
        </p:txBody>
      </p:sp>
      <p:sp>
        <p:nvSpPr>
          <p:cNvPr id="5" name="Slide Number Placeholder 4"/>
          <p:cNvSpPr>
            <a:spLocks noGrp="1"/>
          </p:cNvSpPr>
          <p:nvPr>
            <p:ph type="sldNum" sz="quarter" idx="11"/>
          </p:nvPr>
        </p:nvSpPr>
        <p:spPr/>
        <p:txBody>
          <a:bodyPr/>
          <a:lstStyle/>
          <a:p>
            <a:fld id="{2E590A75-3FCB-7D44-BAE8-CAD227E96DA5}" type="slidenum">
              <a:rPr lang="en-US"/>
              <a:pPr/>
              <a:t>5</a:t>
            </a:fld>
            <a:endParaRPr lang="en-US"/>
          </a:p>
        </p:txBody>
      </p:sp>
      <p:sp>
        <p:nvSpPr>
          <p:cNvPr id="1376258" name="Rectangle 2"/>
          <p:cNvSpPr>
            <a:spLocks noGrp="1" noChangeArrowheads="1"/>
          </p:cNvSpPr>
          <p:nvPr>
            <p:ph type="title"/>
          </p:nvPr>
        </p:nvSpPr>
        <p:spPr/>
        <p:txBody>
          <a:bodyPr/>
          <a:lstStyle/>
          <a:p>
            <a:r>
              <a:rPr lang="en-US"/>
              <a:t>Network delay modeling</a:t>
            </a:r>
          </a:p>
        </p:txBody>
      </p:sp>
      <p:sp>
        <p:nvSpPr>
          <p:cNvPr id="1376259" name="Rectangle 3"/>
          <p:cNvSpPr>
            <a:spLocks noGrp="1" noChangeArrowheads="1"/>
          </p:cNvSpPr>
          <p:nvPr>
            <p:ph type="body" idx="1"/>
          </p:nvPr>
        </p:nvSpPr>
        <p:spPr>
          <a:xfrm>
            <a:off x="228600" y="1068388"/>
            <a:ext cx="8915400" cy="5218112"/>
          </a:xfrm>
        </p:spPr>
        <p:txBody>
          <a:bodyPr/>
          <a:lstStyle/>
          <a:p>
            <a:r>
              <a:rPr lang="en-US"/>
              <a:t>For each vertex </a:t>
            </a:r>
            <a:r>
              <a:rPr lang="en-US" i="1">
                <a:solidFill>
                  <a:schemeClr val="tx2"/>
                </a:solidFill>
              </a:rPr>
              <a:t>v</a:t>
            </a:r>
            <a:r>
              <a:rPr lang="en-US" i="1" baseline="-25000">
                <a:solidFill>
                  <a:schemeClr val="tx2"/>
                </a:solidFill>
              </a:rPr>
              <a:t>i</a:t>
            </a:r>
            <a:r>
              <a:rPr lang="en-US" sz="3200">
                <a:solidFill>
                  <a:schemeClr val="tx2"/>
                </a:solidFill>
              </a:rPr>
              <a:t> </a:t>
            </a:r>
            <a:endParaRPr lang="en-US">
              <a:solidFill>
                <a:schemeClr val="tx2"/>
              </a:solidFill>
            </a:endParaRPr>
          </a:p>
          <a:p>
            <a:r>
              <a:rPr lang="en-US"/>
              <a:t>Propagation </a:t>
            </a:r>
            <a:r>
              <a:rPr lang="en-US" i="1"/>
              <a:t>delay </a:t>
            </a:r>
            <a:r>
              <a:rPr lang="en-US" i="1">
                <a:solidFill>
                  <a:schemeClr val="tx2"/>
                </a:solidFill>
              </a:rPr>
              <a:t>d</a:t>
            </a:r>
            <a:r>
              <a:rPr lang="en-US" i="1" baseline="-25000">
                <a:solidFill>
                  <a:schemeClr val="tx2"/>
                </a:solidFill>
              </a:rPr>
              <a:t>i</a:t>
            </a:r>
            <a:r>
              <a:rPr lang="en-US"/>
              <a:t> :</a:t>
            </a:r>
          </a:p>
          <a:p>
            <a:pPr lvl="1"/>
            <a:r>
              <a:rPr lang="en-US"/>
              <a:t>I/O propagation delays are usually zero</a:t>
            </a:r>
          </a:p>
          <a:p>
            <a:r>
              <a:rPr lang="en-US" i="1"/>
              <a:t>Data-ready time </a:t>
            </a:r>
            <a:r>
              <a:rPr lang="en-US" i="1">
                <a:solidFill>
                  <a:schemeClr val="tx2"/>
                </a:solidFill>
              </a:rPr>
              <a:t>t</a:t>
            </a:r>
            <a:r>
              <a:rPr lang="en-US" i="1" baseline="-25000">
                <a:solidFill>
                  <a:schemeClr val="tx2"/>
                </a:solidFill>
              </a:rPr>
              <a:t>i</a:t>
            </a:r>
            <a:r>
              <a:rPr lang="en-US" i="1">
                <a:solidFill>
                  <a:schemeClr val="tx2"/>
                </a:solidFill>
              </a:rPr>
              <a:t> </a:t>
            </a:r>
            <a:r>
              <a:rPr lang="en-US"/>
              <a:t>:</a:t>
            </a:r>
          </a:p>
          <a:p>
            <a:pPr lvl="1"/>
            <a:r>
              <a:rPr lang="en-US"/>
              <a:t>Input data-ready time denote when inputs are available</a:t>
            </a:r>
          </a:p>
          <a:p>
            <a:pPr lvl="1"/>
            <a:r>
              <a:rPr lang="en-US"/>
              <a:t>Computed elsewhere by </a:t>
            </a:r>
            <a:r>
              <a:rPr lang="en-US" i="1"/>
              <a:t>forward traversal</a:t>
            </a:r>
            <a:endParaRPr lang="en-US"/>
          </a:p>
          <a:p>
            <a:pPr lvl="1"/>
            <a:r>
              <a:rPr lang="en-US" i="1">
                <a:solidFill>
                  <a:schemeClr val="tx2"/>
                </a:solidFill>
              </a:rPr>
              <a:t>t</a:t>
            </a:r>
            <a:r>
              <a:rPr lang="en-US" i="1" baseline="-25000">
                <a:solidFill>
                  <a:schemeClr val="tx2"/>
                </a:solidFill>
              </a:rPr>
              <a:t>i</a:t>
            </a:r>
            <a:r>
              <a:rPr lang="en-US">
                <a:solidFill>
                  <a:schemeClr val="tx2"/>
                </a:solidFill>
              </a:rPr>
              <a:t> = </a:t>
            </a:r>
            <a:r>
              <a:rPr lang="en-US" i="1">
                <a:solidFill>
                  <a:schemeClr val="tx2"/>
                </a:solidFill>
              </a:rPr>
              <a:t>d</a:t>
            </a:r>
            <a:r>
              <a:rPr lang="en-US" i="1" baseline="-25000">
                <a:solidFill>
                  <a:schemeClr val="tx2"/>
                </a:solidFill>
              </a:rPr>
              <a:t>i</a:t>
            </a:r>
            <a:r>
              <a:rPr lang="en-US">
                <a:solidFill>
                  <a:schemeClr val="tx2"/>
                </a:solidFill>
              </a:rPr>
              <a:t>  +    max</a:t>
            </a:r>
            <a:r>
              <a:rPr lang="en-US" baseline="-25000">
                <a:solidFill>
                  <a:schemeClr val="tx2"/>
                </a:solidFill>
              </a:rPr>
              <a:t>j</a:t>
            </a:r>
            <a:r>
              <a:rPr lang="en-US">
                <a:solidFill>
                  <a:schemeClr val="tx2"/>
                </a:solidFill>
              </a:rPr>
              <a:t>   </a:t>
            </a:r>
            <a:r>
              <a:rPr lang="en-US" i="1">
                <a:solidFill>
                  <a:schemeClr val="tx2"/>
                </a:solidFill>
              </a:rPr>
              <a:t>t</a:t>
            </a:r>
            <a:r>
              <a:rPr lang="en-US" i="1" baseline="-25000">
                <a:solidFill>
                  <a:schemeClr val="tx2"/>
                </a:solidFill>
              </a:rPr>
              <a:t>j        </a:t>
            </a:r>
            <a:r>
              <a:rPr lang="en-US" i="1">
                <a:solidFill>
                  <a:schemeClr val="tx2"/>
                </a:solidFill>
              </a:rPr>
              <a:t>s.t. (v</a:t>
            </a:r>
            <a:r>
              <a:rPr lang="en-US" i="1" baseline="-25000">
                <a:solidFill>
                  <a:schemeClr val="tx2"/>
                </a:solidFill>
              </a:rPr>
              <a:t>j</a:t>
            </a:r>
            <a:r>
              <a:rPr lang="en-US" i="1">
                <a:solidFill>
                  <a:schemeClr val="tx2"/>
                </a:solidFill>
              </a:rPr>
              <a:t>,v</a:t>
            </a:r>
            <a:r>
              <a:rPr lang="en-US" i="1" baseline="-25000">
                <a:solidFill>
                  <a:schemeClr val="tx2"/>
                </a:solidFill>
              </a:rPr>
              <a:t>i</a:t>
            </a:r>
            <a:r>
              <a:rPr lang="en-US" i="1">
                <a:solidFill>
                  <a:schemeClr val="tx2"/>
                </a:solidFill>
              </a:rPr>
              <a:t>) </a:t>
            </a:r>
            <a:r>
              <a:rPr lang="en-US" i="1">
                <a:solidFill>
                  <a:schemeClr val="tx2"/>
                </a:solidFill>
                <a:sym typeface="Symbol" charset="0"/>
              </a:rPr>
              <a:t> </a:t>
            </a:r>
            <a:r>
              <a:rPr lang="en-US" i="1">
                <a:solidFill>
                  <a:schemeClr val="tx2"/>
                </a:solidFill>
              </a:rPr>
              <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D54EB3AC-2DB3-6B42-B7FB-3A76AB4EE664}" type="slidenum">
              <a:rPr lang="en-US"/>
              <a:pPr/>
              <a:t>6</a:t>
            </a:fld>
            <a:endParaRPr lang="en-US"/>
          </a:p>
        </p:txBody>
      </p:sp>
      <p:sp>
        <p:nvSpPr>
          <p:cNvPr id="1260546" name="Rectangle 2"/>
          <p:cNvSpPr>
            <a:spLocks noGrp="1" noChangeArrowheads="1"/>
          </p:cNvSpPr>
          <p:nvPr>
            <p:ph type="title"/>
          </p:nvPr>
        </p:nvSpPr>
        <p:spPr>
          <a:xfrm>
            <a:off x="215900" y="138113"/>
            <a:ext cx="8699500" cy="679450"/>
          </a:xfrm>
        </p:spPr>
        <p:txBody>
          <a:bodyPr/>
          <a:lstStyle/>
          <a:p>
            <a:r>
              <a:rPr lang="en-US"/>
              <a:t>Example</a:t>
            </a:r>
          </a:p>
        </p:txBody>
      </p:sp>
      <p:sp>
        <p:nvSpPr>
          <p:cNvPr id="1260555" name="Rectangle 11"/>
          <p:cNvSpPr>
            <a:spLocks noGrp="1" noChangeArrowheads="1"/>
          </p:cNvSpPr>
          <p:nvPr>
            <p:ph type="body" idx="1"/>
          </p:nvPr>
        </p:nvSpPr>
        <p:spPr>
          <a:xfrm>
            <a:off x="228600" y="4335463"/>
            <a:ext cx="8915400" cy="1973262"/>
          </a:xfrm>
          <a:noFill/>
          <a:ln/>
        </p:spPr>
        <p:txBody>
          <a:bodyPr/>
          <a:lstStyle/>
          <a:p>
            <a:r>
              <a:rPr lang="en-US"/>
              <a:t>Propagation delays:</a:t>
            </a:r>
          </a:p>
          <a:p>
            <a:pPr lvl="1"/>
            <a:r>
              <a:rPr lang="en-US" i="1"/>
              <a:t>d</a:t>
            </a:r>
            <a:r>
              <a:rPr lang="en-US" i="1" baseline="-25000"/>
              <a:t>g</a:t>
            </a:r>
            <a:r>
              <a:rPr lang="en-US"/>
              <a:t> = 3; </a:t>
            </a:r>
            <a:r>
              <a:rPr lang="en-US" i="1"/>
              <a:t>d</a:t>
            </a:r>
            <a:r>
              <a:rPr lang="en-US" i="1" baseline="-25000"/>
              <a:t>h</a:t>
            </a:r>
            <a:r>
              <a:rPr lang="en-US"/>
              <a:t> = 8; </a:t>
            </a:r>
            <a:r>
              <a:rPr lang="en-US" i="1"/>
              <a:t>d</a:t>
            </a:r>
            <a:r>
              <a:rPr lang="en-US" i="1" baseline="-25000"/>
              <a:t>m</a:t>
            </a:r>
            <a:r>
              <a:rPr lang="en-US"/>
              <a:t> = 1; </a:t>
            </a:r>
            <a:r>
              <a:rPr lang="en-US" i="1"/>
              <a:t>d</a:t>
            </a:r>
            <a:r>
              <a:rPr lang="en-US" i="1" baseline="-25000"/>
              <a:t>k</a:t>
            </a:r>
            <a:r>
              <a:rPr lang="en-US"/>
              <a:t> = 10; </a:t>
            </a:r>
            <a:r>
              <a:rPr lang="en-US" i="1"/>
              <a:t>d</a:t>
            </a:r>
            <a:r>
              <a:rPr lang="en-US" i="1" baseline="-25000"/>
              <a:t>l</a:t>
            </a:r>
            <a:r>
              <a:rPr lang="en-US"/>
              <a:t> = 3</a:t>
            </a:r>
          </a:p>
          <a:p>
            <a:pPr lvl="1"/>
            <a:r>
              <a:rPr lang="en-US" i="1"/>
              <a:t>d</a:t>
            </a:r>
            <a:r>
              <a:rPr lang="en-US" i="1" baseline="-25000"/>
              <a:t>n</a:t>
            </a:r>
            <a:r>
              <a:rPr lang="en-US"/>
              <a:t> = 5; </a:t>
            </a:r>
            <a:r>
              <a:rPr lang="en-US" i="1"/>
              <a:t>d</a:t>
            </a:r>
            <a:r>
              <a:rPr lang="en-US" i="1" baseline="-25000"/>
              <a:t>p</a:t>
            </a:r>
            <a:r>
              <a:rPr lang="en-US"/>
              <a:t> = 2; </a:t>
            </a:r>
            <a:r>
              <a:rPr lang="en-US" i="1"/>
              <a:t>d</a:t>
            </a:r>
            <a:r>
              <a:rPr lang="en-US" i="1" baseline="-25000"/>
              <a:t>p</a:t>
            </a:r>
            <a:r>
              <a:rPr lang="en-US"/>
              <a:t> = 2; </a:t>
            </a:r>
            <a:r>
              <a:rPr lang="en-US" i="1"/>
              <a:t>d</a:t>
            </a:r>
            <a:r>
              <a:rPr lang="en-US" i="1" baseline="-25000"/>
              <a:t>x</a:t>
            </a:r>
            <a:r>
              <a:rPr lang="en-US"/>
              <a:t> = 2; </a:t>
            </a:r>
            <a:r>
              <a:rPr lang="en-US" i="1"/>
              <a:t>d</a:t>
            </a:r>
            <a:r>
              <a:rPr lang="en-US" i="1" baseline="-25000"/>
              <a:t>y</a:t>
            </a:r>
            <a:r>
              <a:rPr lang="en-US"/>
              <a:t> = 3</a:t>
            </a:r>
          </a:p>
        </p:txBody>
      </p:sp>
      <p:pic>
        <p:nvPicPr>
          <p:cNvPr id="1260556" name="Picture 12" descr="Timing_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968375"/>
            <a:ext cx="5499100" cy="3454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  Giovanni De Micheli</a:t>
            </a:r>
          </a:p>
        </p:txBody>
      </p:sp>
      <p:sp>
        <p:nvSpPr>
          <p:cNvPr id="5" name="Slide Number Placeholder 5"/>
          <p:cNvSpPr>
            <a:spLocks noGrp="1"/>
          </p:cNvSpPr>
          <p:nvPr>
            <p:ph type="sldNum" sz="quarter" idx="11"/>
          </p:nvPr>
        </p:nvSpPr>
        <p:spPr/>
        <p:txBody>
          <a:bodyPr/>
          <a:lstStyle/>
          <a:p>
            <a:fld id="{0DBCD40C-EE6F-8541-8764-E8ABBE158686}" type="slidenum">
              <a:rPr lang="en-US"/>
              <a:pPr/>
              <a:t>7</a:t>
            </a:fld>
            <a:endParaRPr lang="en-US"/>
          </a:p>
        </p:txBody>
      </p:sp>
      <p:sp>
        <p:nvSpPr>
          <p:cNvPr id="1272834" name="Rectangle 2"/>
          <p:cNvSpPr>
            <a:spLocks noGrp="1" noChangeArrowheads="1"/>
          </p:cNvSpPr>
          <p:nvPr>
            <p:ph type="title"/>
          </p:nvPr>
        </p:nvSpPr>
        <p:spPr/>
        <p:txBody>
          <a:bodyPr/>
          <a:lstStyle/>
          <a:p>
            <a:r>
              <a:rPr lang="en-US"/>
              <a:t>Network delay modeling</a:t>
            </a:r>
          </a:p>
        </p:txBody>
      </p:sp>
      <p:sp>
        <p:nvSpPr>
          <p:cNvPr id="1272835" name="Rectangle 3"/>
          <p:cNvSpPr>
            <a:spLocks noGrp="1" noChangeArrowheads="1"/>
          </p:cNvSpPr>
          <p:nvPr>
            <p:ph type="body" sz="half" idx="1"/>
          </p:nvPr>
        </p:nvSpPr>
        <p:spPr>
          <a:xfrm>
            <a:off x="228600" y="971550"/>
            <a:ext cx="8318500" cy="5314950"/>
          </a:xfrm>
        </p:spPr>
        <p:txBody>
          <a:bodyPr/>
          <a:lstStyle/>
          <a:p>
            <a:pPr marL="0" indent="0"/>
            <a:r>
              <a:rPr lang="en-US"/>
              <a:t>For each vertex </a:t>
            </a:r>
            <a:r>
              <a:rPr lang="en-US" i="1">
                <a:solidFill>
                  <a:schemeClr val="tx2"/>
                </a:solidFill>
              </a:rPr>
              <a:t>v</a:t>
            </a:r>
            <a:r>
              <a:rPr lang="en-US" i="1" baseline="-25000">
                <a:solidFill>
                  <a:schemeClr val="tx2"/>
                </a:solidFill>
              </a:rPr>
              <a:t>i</a:t>
            </a:r>
            <a:r>
              <a:rPr lang="en-US">
                <a:solidFill>
                  <a:schemeClr val="tx2"/>
                </a:solidFill>
              </a:rPr>
              <a:t> </a:t>
            </a:r>
            <a:r>
              <a:rPr lang="en-US"/>
              <a:t>:</a:t>
            </a:r>
          </a:p>
          <a:p>
            <a:pPr marL="0" indent="0"/>
            <a:r>
              <a:rPr lang="en-US"/>
              <a:t>Required </a:t>
            </a:r>
            <a:r>
              <a:rPr lang="en-US" i="1"/>
              <a:t>data-ready time </a:t>
            </a:r>
            <a:r>
              <a:rPr lang="en-US" i="1" u="sng">
                <a:solidFill>
                  <a:schemeClr val="tx2"/>
                </a:solidFill>
              </a:rPr>
              <a:t>t</a:t>
            </a:r>
            <a:r>
              <a:rPr lang="en-US" i="1" baseline="-25000">
                <a:solidFill>
                  <a:schemeClr val="tx2"/>
                </a:solidFill>
              </a:rPr>
              <a:t>i </a:t>
            </a:r>
            <a:r>
              <a:rPr lang="en-US" i="1">
                <a:solidFill>
                  <a:schemeClr val="tx2"/>
                </a:solidFill>
              </a:rPr>
              <a:t> </a:t>
            </a:r>
            <a:r>
              <a:rPr lang="en-US" i="1"/>
              <a:t>   :</a:t>
            </a:r>
            <a:endParaRPr lang="en-US">
              <a:solidFill>
                <a:schemeClr val="tx2"/>
              </a:solidFill>
            </a:endParaRPr>
          </a:p>
          <a:p>
            <a:pPr lvl="1"/>
            <a:r>
              <a:rPr lang="en-US"/>
              <a:t>Specified at the primary outputs</a:t>
            </a:r>
          </a:p>
          <a:p>
            <a:pPr lvl="1"/>
            <a:r>
              <a:rPr lang="en-US"/>
              <a:t>Computed elsewhere by </a:t>
            </a:r>
            <a:r>
              <a:rPr lang="en-US" i="1"/>
              <a:t>backward traversal</a:t>
            </a:r>
          </a:p>
          <a:p>
            <a:pPr lvl="1"/>
            <a:r>
              <a:rPr lang="en-US" sz="2000" i="1" u="sng">
                <a:solidFill>
                  <a:schemeClr val="tx2"/>
                </a:solidFill>
              </a:rPr>
              <a:t>t</a:t>
            </a:r>
            <a:r>
              <a:rPr lang="en-US" sz="2000" i="1" baseline="-25000">
                <a:solidFill>
                  <a:schemeClr val="tx2"/>
                </a:solidFill>
              </a:rPr>
              <a:t>i</a:t>
            </a:r>
            <a:r>
              <a:rPr lang="en-US" sz="2000">
                <a:solidFill>
                  <a:schemeClr val="tx2"/>
                </a:solidFill>
              </a:rPr>
              <a:t> = min</a:t>
            </a:r>
            <a:r>
              <a:rPr lang="en-US" sz="2000" baseline="-25000">
                <a:solidFill>
                  <a:schemeClr val="tx2"/>
                </a:solidFill>
              </a:rPr>
              <a:t>j</a:t>
            </a:r>
            <a:r>
              <a:rPr lang="en-US" sz="2000">
                <a:solidFill>
                  <a:schemeClr val="tx2"/>
                </a:solidFill>
              </a:rPr>
              <a:t>   </a:t>
            </a:r>
            <a:r>
              <a:rPr lang="en-US" sz="2000" i="1" u="sng">
                <a:solidFill>
                  <a:schemeClr val="tx2"/>
                </a:solidFill>
              </a:rPr>
              <a:t>t</a:t>
            </a:r>
            <a:r>
              <a:rPr lang="en-US" sz="2000" i="1" baseline="-25000">
                <a:solidFill>
                  <a:schemeClr val="tx2"/>
                </a:solidFill>
              </a:rPr>
              <a:t>j  </a:t>
            </a:r>
            <a:r>
              <a:rPr lang="en-US" sz="2000" i="1">
                <a:solidFill>
                  <a:schemeClr val="tx2"/>
                </a:solidFill>
              </a:rPr>
              <a:t>- d</a:t>
            </a:r>
            <a:r>
              <a:rPr lang="en-US" sz="2000" i="1" baseline="-25000">
                <a:solidFill>
                  <a:schemeClr val="tx2"/>
                </a:solidFill>
              </a:rPr>
              <a:t>j     </a:t>
            </a:r>
            <a:r>
              <a:rPr lang="en-US" sz="2000" i="1">
                <a:solidFill>
                  <a:schemeClr val="tx2"/>
                </a:solidFill>
              </a:rPr>
              <a:t>s.t. (v</a:t>
            </a:r>
            <a:r>
              <a:rPr lang="en-US" sz="2000" i="1" baseline="-25000">
                <a:solidFill>
                  <a:schemeClr val="tx2"/>
                </a:solidFill>
              </a:rPr>
              <a:t>i </a:t>
            </a:r>
            <a:r>
              <a:rPr lang="en-US" sz="2000" i="1">
                <a:solidFill>
                  <a:schemeClr val="tx2"/>
                </a:solidFill>
              </a:rPr>
              <a:t>,v</a:t>
            </a:r>
            <a:r>
              <a:rPr lang="en-US" sz="2000" i="1" baseline="-25000">
                <a:solidFill>
                  <a:schemeClr val="tx2"/>
                </a:solidFill>
              </a:rPr>
              <a:t>j</a:t>
            </a:r>
            <a:r>
              <a:rPr lang="en-US" sz="2000" i="1">
                <a:solidFill>
                  <a:schemeClr val="tx2"/>
                </a:solidFill>
              </a:rPr>
              <a:t>) </a:t>
            </a:r>
            <a:r>
              <a:rPr lang="en-US" sz="2000" i="1">
                <a:solidFill>
                  <a:schemeClr val="tx2"/>
                </a:solidFill>
                <a:sym typeface="Symbol" charset="0"/>
              </a:rPr>
              <a:t> </a:t>
            </a:r>
            <a:r>
              <a:rPr lang="en-US" sz="2000" i="1">
                <a:solidFill>
                  <a:schemeClr val="tx2"/>
                </a:solidFill>
              </a:rPr>
              <a:t>E</a:t>
            </a:r>
            <a:endParaRPr lang="en-US"/>
          </a:p>
          <a:p>
            <a:pPr marL="0" indent="0"/>
            <a:r>
              <a:rPr lang="en-US"/>
              <a:t>Slack </a:t>
            </a:r>
            <a:r>
              <a:rPr lang="en-US" i="1">
                <a:solidFill>
                  <a:schemeClr val="tx2"/>
                </a:solidFill>
              </a:rPr>
              <a:t>s</a:t>
            </a:r>
            <a:r>
              <a:rPr lang="en-US" i="1" baseline="-25000">
                <a:solidFill>
                  <a:schemeClr val="tx2"/>
                </a:solidFill>
              </a:rPr>
              <a:t>i</a:t>
            </a:r>
            <a:r>
              <a:rPr lang="en-US"/>
              <a:t> :</a:t>
            </a:r>
            <a:endParaRPr lang="en-US" sz="2400"/>
          </a:p>
          <a:p>
            <a:pPr lvl="1"/>
            <a:r>
              <a:rPr lang="en-US"/>
              <a:t>Difference between required and actual data-ready times  </a:t>
            </a:r>
            <a:br>
              <a:rPr lang="en-US"/>
            </a:br>
            <a:r>
              <a:rPr lang="en-US"/>
              <a:t> </a:t>
            </a:r>
            <a:r>
              <a:rPr lang="en-US" i="1">
                <a:solidFill>
                  <a:schemeClr val="tx2"/>
                </a:solidFill>
              </a:rPr>
              <a:t>s</a:t>
            </a:r>
            <a:r>
              <a:rPr lang="en-US" i="1" baseline="-25000">
                <a:solidFill>
                  <a:schemeClr val="tx2"/>
                </a:solidFill>
              </a:rPr>
              <a:t>i</a:t>
            </a:r>
            <a:r>
              <a:rPr lang="en-US">
                <a:solidFill>
                  <a:schemeClr val="tx2"/>
                </a:solidFill>
              </a:rPr>
              <a:t> = </a:t>
            </a:r>
            <a:r>
              <a:rPr lang="en-US" i="1" u="sng">
                <a:solidFill>
                  <a:schemeClr val="tx2"/>
                </a:solidFill>
              </a:rPr>
              <a:t>t</a:t>
            </a:r>
            <a:r>
              <a:rPr lang="en-US" i="1" baseline="-25000">
                <a:solidFill>
                  <a:schemeClr val="tx2"/>
                </a:solidFill>
              </a:rPr>
              <a:t>j</a:t>
            </a:r>
            <a:r>
              <a:rPr lang="en-US">
                <a:solidFill>
                  <a:schemeClr val="tx2"/>
                </a:solidFill>
              </a:rPr>
              <a:t> - </a:t>
            </a:r>
            <a:r>
              <a:rPr lang="en-US" i="1">
                <a:solidFill>
                  <a:schemeClr val="tx2"/>
                </a:solidFill>
              </a:rPr>
              <a:t>t</a:t>
            </a:r>
            <a:r>
              <a:rPr lang="en-US" i="1" baseline="-25000">
                <a:solidFill>
                  <a:schemeClr val="tx2"/>
                </a:solidFill>
              </a:rPr>
              <a:t>i</a:t>
            </a:r>
            <a:endParaRPr lang="en-US">
              <a:solidFill>
                <a:schemeClr val="tx2"/>
              </a:solidFill>
            </a:endParaRPr>
          </a:p>
          <a:p>
            <a:pPr marL="0" indent="0"/>
            <a:endParaRPr lang="en-US"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728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2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  Giovanni De Micheli</a:t>
            </a:r>
          </a:p>
        </p:txBody>
      </p:sp>
      <p:sp>
        <p:nvSpPr>
          <p:cNvPr id="6" name="Slide Number Placeholder 5"/>
          <p:cNvSpPr>
            <a:spLocks noGrp="1"/>
          </p:cNvSpPr>
          <p:nvPr>
            <p:ph type="sldNum" sz="quarter" idx="11"/>
          </p:nvPr>
        </p:nvSpPr>
        <p:spPr/>
        <p:txBody>
          <a:bodyPr/>
          <a:lstStyle/>
          <a:p>
            <a:fld id="{B539DAE8-2739-9144-82E6-45FB4F71779F}" type="slidenum">
              <a:rPr lang="en-US"/>
              <a:pPr/>
              <a:t>8</a:t>
            </a:fld>
            <a:endParaRPr lang="en-US"/>
          </a:p>
        </p:txBody>
      </p:sp>
      <p:sp>
        <p:nvSpPr>
          <p:cNvPr id="1377282" name="Rectangle 2"/>
          <p:cNvSpPr>
            <a:spLocks noGrp="1" noChangeArrowheads="1"/>
          </p:cNvSpPr>
          <p:nvPr>
            <p:ph type="title"/>
          </p:nvPr>
        </p:nvSpPr>
        <p:spPr>
          <a:xfrm>
            <a:off x="215900" y="138113"/>
            <a:ext cx="8699500" cy="679450"/>
          </a:xfrm>
        </p:spPr>
        <p:txBody>
          <a:bodyPr/>
          <a:lstStyle/>
          <a:p>
            <a:r>
              <a:rPr lang="en-US"/>
              <a:t>Example</a:t>
            </a:r>
          </a:p>
        </p:txBody>
      </p:sp>
      <p:sp>
        <p:nvSpPr>
          <p:cNvPr id="1377284" name="Rectangle 4"/>
          <p:cNvSpPr>
            <a:spLocks noGrp="1" noChangeArrowheads="1"/>
          </p:cNvSpPr>
          <p:nvPr>
            <p:ph type="body" idx="1"/>
          </p:nvPr>
        </p:nvSpPr>
        <p:spPr>
          <a:xfrm>
            <a:off x="228600" y="4938358"/>
            <a:ext cx="8915400" cy="1473200"/>
          </a:xfrm>
          <a:noFill/>
          <a:ln/>
        </p:spPr>
        <p:txBody>
          <a:bodyPr/>
          <a:lstStyle/>
          <a:p>
            <a:r>
              <a:rPr lang="en-US" dirty="0"/>
              <a:t>Required data-ready times:</a:t>
            </a:r>
          </a:p>
          <a:p>
            <a:pPr lvl="1"/>
            <a:r>
              <a:rPr lang="en-US" i="1" dirty="0">
                <a:solidFill>
                  <a:srgbClr val="FF6600"/>
                </a:solidFill>
              </a:rPr>
              <a:t>  </a:t>
            </a:r>
            <a:r>
              <a:rPr lang="en-US" dirty="0">
                <a:solidFill>
                  <a:srgbClr val="FF6600"/>
                </a:solidFill>
              </a:rPr>
              <a:t>    </a:t>
            </a:r>
            <a:r>
              <a:rPr lang="en-US" u="sng" dirty="0" err="1">
                <a:solidFill>
                  <a:schemeClr val="tx2"/>
                </a:solidFill>
              </a:rPr>
              <a:t>t</a:t>
            </a:r>
            <a:r>
              <a:rPr lang="en-US" baseline="-25000" dirty="0" err="1">
                <a:solidFill>
                  <a:schemeClr val="tx2"/>
                </a:solidFill>
              </a:rPr>
              <a:t>x</a:t>
            </a:r>
            <a:r>
              <a:rPr lang="en-US" dirty="0">
                <a:solidFill>
                  <a:schemeClr val="tx2"/>
                </a:solidFill>
              </a:rPr>
              <a:t>= 25   </a:t>
            </a:r>
            <a:r>
              <a:rPr lang="en-US" dirty="0"/>
              <a:t>and</a:t>
            </a:r>
            <a:r>
              <a:rPr lang="en-US" dirty="0">
                <a:solidFill>
                  <a:schemeClr val="tx2"/>
                </a:solidFill>
              </a:rPr>
              <a:t> </a:t>
            </a:r>
            <a:r>
              <a:rPr lang="en-US" i="1" dirty="0">
                <a:solidFill>
                  <a:schemeClr val="tx2"/>
                </a:solidFill>
              </a:rPr>
              <a:t>  </a:t>
            </a:r>
            <a:r>
              <a:rPr lang="en-US" dirty="0">
                <a:solidFill>
                  <a:schemeClr val="tx2"/>
                </a:solidFill>
              </a:rPr>
              <a:t>  </a:t>
            </a:r>
            <a:r>
              <a:rPr lang="en-US" u="sng" dirty="0" err="1">
                <a:solidFill>
                  <a:schemeClr val="tx2"/>
                </a:solidFill>
              </a:rPr>
              <a:t>t</a:t>
            </a:r>
            <a:r>
              <a:rPr lang="en-US" baseline="-25000" dirty="0" err="1">
                <a:solidFill>
                  <a:schemeClr val="tx2"/>
                </a:solidFill>
              </a:rPr>
              <a:t>y</a:t>
            </a:r>
            <a:r>
              <a:rPr lang="en-US" dirty="0">
                <a:solidFill>
                  <a:schemeClr val="tx2"/>
                </a:solidFill>
              </a:rPr>
              <a:t>= 25</a:t>
            </a:r>
          </a:p>
        </p:txBody>
      </p:sp>
      <p:pic>
        <p:nvPicPr>
          <p:cNvPr id="1377290" name="Picture 10" descr="Timing_slid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974725"/>
            <a:ext cx="5334000" cy="34925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5129016" y="4754236"/>
            <a:ext cx="3689031" cy="461665"/>
          </a:xfrm>
          <a:prstGeom prst="rect">
            <a:avLst/>
          </a:prstGeom>
          <a:noFill/>
        </p:spPr>
        <p:txBody>
          <a:bodyPr wrap="none" rtlCol="0">
            <a:spAutoFit/>
          </a:bodyPr>
          <a:lstStyle/>
          <a:p>
            <a:r>
              <a:rPr lang="en-US" dirty="0">
                <a:solidFill>
                  <a:srgbClr val="4D004D"/>
                </a:solidFill>
              </a:rPr>
              <a:t>d</a:t>
            </a:r>
            <a:r>
              <a:rPr lang="en-US" baseline="-25000" dirty="0">
                <a:solidFill>
                  <a:srgbClr val="4D004D"/>
                </a:solidFill>
              </a:rPr>
              <a:t>x</a:t>
            </a:r>
            <a:r>
              <a:rPr lang="en-US" dirty="0"/>
              <a:t>=2</a:t>
            </a:r>
            <a:r>
              <a:rPr lang="en-US" dirty="0">
                <a:solidFill>
                  <a:srgbClr val="4D004D"/>
                </a:solidFill>
              </a:rPr>
              <a:t>; </a:t>
            </a:r>
            <a:r>
              <a:rPr lang="en-US" dirty="0" err="1">
                <a:solidFill>
                  <a:srgbClr val="4D004D"/>
                </a:solidFill>
              </a:rPr>
              <a:t>d</a:t>
            </a:r>
            <a:r>
              <a:rPr lang="en-US" baseline="-25000" dirty="0" err="1">
                <a:solidFill>
                  <a:srgbClr val="4D004D"/>
                </a:solidFill>
              </a:rPr>
              <a:t>y</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q</a:t>
            </a:r>
            <a:r>
              <a:rPr lang="en-US" dirty="0">
                <a:solidFill>
                  <a:srgbClr val="4D004D"/>
                </a:solidFill>
              </a:rPr>
              <a:t>=</a:t>
            </a:r>
            <a:r>
              <a:rPr lang="en-US" dirty="0">
                <a:solidFill>
                  <a:srgbClr val="000000"/>
                </a:solidFill>
              </a:rPr>
              <a:t>2;</a:t>
            </a:r>
            <a:r>
              <a:rPr lang="en-US" dirty="0">
                <a:solidFill>
                  <a:srgbClr val="4D004D"/>
                </a:solidFill>
              </a:rPr>
              <a:t> </a:t>
            </a:r>
            <a:r>
              <a:rPr lang="en-US" dirty="0" err="1">
                <a:solidFill>
                  <a:srgbClr val="4D004D"/>
                </a:solidFill>
              </a:rPr>
              <a:t>d</a:t>
            </a:r>
            <a:r>
              <a:rPr lang="en-US" baseline="-25000" dirty="0" err="1">
                <a:solidFill>
                  <a:srgbClr val="4D004D"/>
                </a:solidFill>
              </a:rPr>
              <a:t>m</a:t>
            </a:r>
            <a:r>
              <a:rPr lang="en-US" dirty="0">
                <a:solidFill>
                  <a:srgbClr val="000000"/>
                </a:solidFill>
              </a:rPr>
              <a:t>=1; </a:t>
            </a:r>
            <a:r>
              <a:rPr lang="en-US" dirty="0" err="1">
                <a:solidFill>
                  <a:schemeClr val="bg2">
                    <a:lumMod val="75000"/>
                  </a:schemeClr>
                </a:solidFill>
              </a:rPr>
              <a:t>d</a:t>
            </a:r>
            <a:r>
              <a:rPr lang="en-US" baseline="-25000" dirty="0" err="1">
                <a:solidFill>
                  <a:schemeClr val="bg2">
                    <a:lumMod val="75000"/>
                  </a:schemeClr>
                </a:solidFill>
              </a:rPr>
              <a:t>p</a:t>
            </a:r>
            <a:r>
              <a:rPr lang="en-US" dirty="0">
                <a:solidFill>
                  <a:srgbClr val="000000"/>
                </a:solidFill>
              </a:rPr>
              <a:t>=2;</a:t>
            </a:r>
          </a:p>
        </p:txBody>
      </p:sp>
      <p:sp>
        <p:nvSpPr>
          <p:cNvPr id="8" name="TextBox 7"/>
          <p:cNvSpPr txBox="1"/>
          <p:nvPr/>
        </p:nvSpPr>
        <p:spPr>
          <a:xfrm>
            <a:off x="5117669" y="4304616"/>
            <a:ext cx="3731210" cy="461665"/>
          </a:xfrm>
          <a:prstGeom prst="rect">
            <a:avLst/>
          </a:prstGeom>
          <a:noFill/>
        </p:spPr>
        <p:txBody>
          <a:bodyPr wrap="none" rtlCol="0">
            <a:spAutoFit/>
          </a:bodyPr>
          <a:lstStyle/>
          <a:p>
            <a:r>
              <a:rPr lang="en-US" dirty="0" err="1">
                <a:solidFill>
                  <a:srgbClr val="4D004D"/>
                </a:solidFill>
              </a:rPr>
              <a:t>d</a:t>
            </a:r>
            <a:r>
              <a:rPr lang="en-US" baseline="-25000" dirty="0" err="1">
                <a:solidFill>
                  <a:srgbClr val="4D004D"/>
                </a:solidFill>
              </a:rPr>
              <a:t>n</a:t>
            </a:r>
            <a:r>
              <a:rPr lang="en-US" dirty="0"/>
              <a:t>=5</a:t>
            </a:r>
            <a:r>
              <a:rPr lang="en-US" dirty="0">
                <a:solidFill>
                  <a:srgbClr val="4D004D"/>
                </a:solidFill>
              </a:rPr>
              <a:t>; d</a:t>
            </a:r>
            <a:r>
              <a:rPr lang="en-US" baseline="-25000" dirty="0">
                <a:solidFill>
                  <a:srgbClr val="4D004D"/>
                </a:solidFill>
              </a:rPr>
              <a:t>l</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k</a:t>
            </a:r>
            <a:r>
              <a:rPr lang="en-US" dirty="0">
                <a:solidFill>
                  <a:srgbClr val="4D004D"/>
                </a:solidFill>
              </a:rPr>
              <a:t>=</a:t>
            </a:r>
            <a:r>
              <a:rPr lang="en-US" dirty="0">
                <a:solidFill>
                  <a:srgbClr val="000000"/>
                </a:solidFill>
              </a:rPr>
              <a:t>10;</a:t>
            </a:r>
            <a:r>
              <a:rPr lang="en-US" dirty="0">
                <a:solidFill>
                  <a:srgbClr val="4D004D"/>
                </a:solidFill>
              </a:rPr>
              <a:t> d</a:t>
            </a:r>
            <a:r>
              <a:rPr lang="en-US" baseline="-25000" dirty="0">
                <a:solidFill>
                  <a:srgbClr val="4D004D"/>
                </a:solidFill>
              </a:rPr>
              <a:t>h</a:t>
            </a:r>
            <a:r>
              <a:rPr lang="en-US" dirty="0">
                <a:solidFill>
                  <a:srgbClr val="000000"/>
                </a:solidFill>
              </a:rPr>
              <a:t>=8; </a:t>
            </a:r>
            <a:r>
              <a:rPr lang="en-US" dirty="0">
                <a:solidFill>
                  <a:schemeClr val="bg2">
                    <a:lumMod val="75000"/>
                  </a:schemeClr>
                </a:solidFill>
              </a:rPr>
              <a:t>d</a:t>
            </a:r>
            <a:r>
              <a:rPr lang="en-US" baseline="-25000" dirty="0">
                <a:solidFill>
                  <a:schemeClr val="bg2">
                    <a:lumMod val="75000"/>
                  </a:schemeClr>
                </a:solidFill>
              </a:rPr>
              <a:t>g</a:t>
            </a:r>
            <a:r>
              <a:rPr lang="en-US" dirty="0">
                <a:solidFill>
                  <a:srgbClr val="000000"/>
                </a:solidFill>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(c)  Giovanni De Micheli</a:t>
            </a:r>
          </a:p>
        </p:txBody>
      </p:sp>
      <p:sp>
        <p:nvSpPr>
          <p:cNvPr id="6" name="Slide Number Placeholder 5"/>
          <p:cNvSpPr>
            <a:spLocks noGrp="1"/>
          </p:cNvSpPr>
          <p:nvPr>
            <p:ph type="sldNum" sz="quarter" idx="11"/>
          </p:nvPr>
        </p:nvSpPr>
        <p:spPr/>
        <p:txBody>
          <a:bodyPr/>
          <a:lstStyle/>
          <a:p>
            <a:fld id="{D761A14C-1CD3-A744-80C1-5DCA318D314A}" type="slidenum">
              <a:rPr lang="en-US"/>
              <a:pPr/>
              <a:t>9</a:t>
            </a:fld>
            <a:endParaRPr lang="en-US"/>
          </a:p>
        </p:txBody>
      </p:sp>
      <p:pic>
        <p:nvPicPr>
          <p:cNvPr id="1378322" name="Picture 18" descr="Timing_slide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1" r="11"/>
          <a:stretch>
            <a:fillRect/>
          </a:stretch>
        </p:blipFill>
        <p:spPr>
          <a:xfrm>
            <a:off x="4869121" y="2278062"/>
            <a:ext cx="4273550" cy="27987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378306" name="Rectangle 2"/>
          <p:cNvSpPr>
            <a:spLocks noGrp="1" noChangeArrowheads="1"/>
          </p:cNvSpPr>
          <p:nvPr>
            <p:ph type="title"/>
          </p:nvPr>
        </p:nvSpPr>
        <p:spPr/>
        <p:txBody>
          <a:bodyPr/>
          <a:lstStyle/>
          <a:p>
            <a:r>
              <a:rPr lang="en-US"/>
              <a:t>Example</a:t>
            </a:r>
          </a:p>
        </p:txBody>
      </p:sp>
      <p:sp>
        <p:nvSpPr>
          <p:cNvPr id="1378307" name="Rectangle 3"/>
          <p:cNvSpPr>
            <a:spLocks noGrp="1" noChangeArrowheads="1"/>
          </p:cNvSpPr>
          <p:nvPr>
            <p:ph type="body" sz="half" idx="1"/>
          </p:nvPr>
        </p:nvSpPr>
        <p:spPr>
          <a:xfrm>
            <a:off x="228600" y="971550"/>
            <a:ext cx="8610600" cy="5411788"/>
          </a:xfrm>
          <a:noFill/>
          <a:extLst>
            <a:ext uri="{909E8E84-426E-40dd-AFC4-6F175D3DCCD1}">
              <a14:hiddenFill xmlns="" xmlns:a14="http://schemas.microsoft.com/office/drawing/2010/main">
                <a:solidFill>
                  <a:srgbClr val="FFFFFF"/>
                </a:solidFill>
              </a14:hiddenFill>
            </a:ext>
          </a:extLst>
        </p:spPr>
        <p:txBody>
          <a:bodyPr/>
          <a:lstStyle/>
          <a:p>
            <a:pPr marL="0" indent="0">
              <a:lnSpc>
                <a:spcPct val="115000"/>
              </a:lnSpc>
            </a:pPr>
            <a:r>
              <a:rPr lang="en-US" sz="2200" i="1" dirty="0">
                <a:solidFill>
                  <a:schemeClr val="tx2"/>
                </a:solidFill>
              </a:rPr>
              <a:t> </a:t>
            </a:r>
            <a:r>
              <a:rPr lang="en-US" sz="2200" i="1" dirty="0" err="1">
                <a:solidFill>
                  <a:schemeClr val="tx2"/>
                </a:solidFill>
              </a:rPr>
              <a:t>s</a:t>
            </a:r>
            <a:r>
              <a:rPr lang="en-US" sz="2200" i="1" baseline="-25000" dirty="0" err="1">
                <a:solidFill>
                  <a:schemeClr val="tx2"/>
                </a:solidFill>
              </a:rPr>
              <a:t>x</a:t>
            </a:r>
            <a:r>
              <a:rPr lang="en-US" sz="2200" dirty="0"/>
              <a:t> = 2; </a:t>
            </a:r>
            <a:r>
              <a:rPr lang="en-US" sz="2200" i="1" dirty="0" err="1">
                <a:solidFill>
                  <a:schemeClr val="tx2"/>
                </a:solidFill>
              </a:rPr>
              <a:t>s</a:t>
            </a:r>
            <a:r>
              <a:rPr lang="en-US" sz="2200" i="1" baseline="-25000" dirty="0" err="1">
                <a:solidFill>
                  <a:schemeClr val="tx2"/>
                </a:solidFill>
              </a:rPr>
              <a:t>y</a:t>
            </a:r>
            <a:r>
              <a:rPr lang="en-US" sz="2200" dirty="0"/>
              <a:t> = 0</a:t>
            </a:r>
          </a:p>
          <a:p>
            <a:pPr marL="0" indent="0">
              <a:lnSpc>
                <a:spcPct val="115000"/>
              </a:lnSpc>
            </a:pPr>
            <a:r>
              <a:rPr lang="en-US" sz="2200" i="1" dirty="0">
                <a:solidFill>
                  <a:srgbClr val="FF6600"/>
                </a:solidFill>
              </a:rPr>
              <a:t> </a:t>
            </a:r>
            <a:r>
              <a:rPr lang="en-US" sz="2200" dirty="0"/>
              <a:t> </a:t>
            </a:r>
            <a:r>
              <a:rPr lang="en-US" sz="2200" u="sng" dirty="0">
                <a:solidFill>
                  <a:schemeClr val="tx2"/>
                </a:solidFill>
              </a:rPr>
              <a:t>t</a:t>
            </a:r>
            <a:r>
              <a:rPr lang="en-US" sz="2200" baseline="-25000" dirty="0">
                <a:solidFill>
                  <a:schemeClr val="tx2"/>
                </a:solidFill>
              </a:rPr>
              <a:t>m</a:t>
            </a:r>
            <a:r>
              <a:rPr lang="en-US" sz="2200" dirty="0"/>
              <a:t>= 25 - 2 = 23; </a:t>
            </a:r>
            <a:r>
              <a:rPr lang="en-US" sz="2200" i="1" dirty="0" err="1">
                <a:solidFill>
                  <a:schemeClr val="tx2"/>
                </a:solidFill>
              </a:rPr>
              <a:t>s</a:t>
            </a:r>
            <a:r>
              <a:rPr lang="en-US" sz="2200" i="1" baseline="-25000" dirty="0" err="1">
                <a:solidFill>
                  <a:schemeClr val="tx2"/>
                </a:solidFill>
              </a:rPr>
              <a:t>m</a:t>
            </a:r>
            <a:r>
              <a:rPr lang="en-US" sz="2200" dirty="0"/>
              <a:t> = 23 - 21 = 2</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q</a:t>
            </a:r>
            <a:r>
              <a:rPr lang="en-US" sz="2200" dirty="0"/>
              <a:t>= 25 - 3 = 22; </a:t>
            </a:r>
            <a:r>
              <a:rPr lang="en-US" sz="2200" i="1" dirty="0" err="1">
                <a:solidFill>
                  <a:schemeClr val="tx2"/>
                </a:solidFill>
              </a:rPr>
              <a:t>s</a:t>
            </a:r>
            <a:r>
              <a:rPr lang="en-US" sz="2200" i="1" baseline="-25000" dirty="0" err="1">
                <a:solidFill>
                  <a:schemeClr val="tx2"/>
                </a:solidFill>
              </a:rPr>
              <a:t>q</a:t>
            </a:r>
            <a:r>
              <a:rPr lang="en-US" sz="2200" dirty="0">
                <a:solidFill>
                  <a:schemeClr val="tx2"/>
                </a:solidFill>
              </a:rPr>
              <a:t> </a:t>
            </a:r>
            <a:r>
              <a:rPr lang="en-US" sz="2200" dirty="0"/>
              <a:t>= 22 - 22 = 0</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l</a:t>
            </a:r>
            <a:r>
              <a:rPr lang="en-US" sz="2200" baseline="-25000" dirty="0">
                <a:solidFill>
                  <a:schemeClr val="tx2"/>
                </a:solidFill>
              </a:rPr>
              <a:t> </a:t>
            </a:r>
            <a:r>
              <a:rPr lang="en-US" sz="2200" dirty="0"/>
              <a:t>= min {23 - 1;22 - 2} = 20; </a:t>
            </a:r>
            <a:r>
              <a:rPr lang="en-US" sz="2200" i="1" dirty="0" err="1">
                <a:solidFill>
                  <a:schemeClr val="tx2"/>
                </a:solidFill>
              </a:rPr>
              <a:t>s</a:t>
            </a:r>
            <a:r>
              <a:rPr lang="en-US" sz="2200" i="1" baseline="-25000" dirty="0" err="1">
                <a:solidFill>
                  <a:schemeClr val="tx2"/>
                </a:solidFill>
              </a:rPr>
              <a:t>l</a:t>
            </a:r>
            <a:r>
              <a:rPr lang="en-US" sz="2200" dirty="0">
                <a:solidFill>
                  <a:schemeClr val="tx2"/>
                </a:solidFill>
              </a:rPr>
              <a:t> </a:t>
            </a:r>
            <a:r>
              <a:rPr lang="en-US" sz="2200" dirty="0"/>
              <a:t>= 20 - 20 = 0</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h</a:t>
            </a:r>
            <a:r>
              <a:rPr lang="en-US" sz="2200" dirty="0"/>
              <a:t>= 23 - 1 = 22; </a:t>
            </a:r>
            <a:r>
              <a:rPr lang="en-US" sz="2200" i="1" dirty="0" err="1">
                <a:solidFill>
                  <a:schemeClr val="tx2"/>
                </a:solidFill>
              </a:rPr>
              <a:t>s</a:t>
            </a:r>
            <a:r>
              <a:rPr lang="en-US" sz="2200" i="1" baseline="-25000" dirty="0" err="1">
                <a:solidFill>
                  <a:schemeClr val="tx2"/>
                </a:solidFill>
              </a:rPr>
              <a:t>h</a:t>
            </a:r>
            <a:r>
              <a:rPr lang="en-US" sz="2200" dirty="0"/>
              <a:t> = 22 - 11 = 11</a:t>
            </a:r>
          </a:p>
          <a:p>
            <a:pPr marL="0" indent="0">
              <a:lnSpc>
                <a:spcPct val="115000"/>
              </a:lnSpc>
            </a:pPr>
            <a:r>
              <a:rPr lang="en-US" sz="2200" i="1" dirty="0">
                <a:solidFill>
                  <a:srgbClr val="FF6600"/>
                </a:solidFill>
              </a:rPr>
              <a:t> </a:t>
            </a:r>
            <a:r>
              <a:rPr lang="en-US" sz="2200" dirty="0"/>
              <a:t> </a:t>
            </a:r>
            <a:r>
              <a:rPr lang="en-US" sz="2200" u="sng" dirty="0" err="1">
                <a:solidFill>
                  <a:schemeClr val="tx2"/>
                </a:solidFill>
              </a:rPr>
              <a:t>t</a:t>
            </a:r>
            <a:r>
              <a:rPr lang="en-US" sz="2200" baseline="-25000" dirty="0" err="1">
                <a:solidFill>
                  <a:schemeClr val="tx2"/>
                </a:solidFill>
              </a:rPr>
              <a:t>k</a:t>
            </a:r>
            <a:r>
              <a:rPr lang="en-US" sz="2200" dirty="0"/>
              <a:t>= 20 - 3 = 17; </a:t>
            </a:r>
            <a:r>
              <a:rPr lang="en-US" sz="2200" i="1" dirty="0" err="1">
                <a:solidFill>
                  <a:schemeClr val="tx2"/>
                </a:solidFill>
              </a:rPr>
              <a:t>s</a:t>
            </a:r>
            <a:r>
              <a:rPr lang="en-US" sz="2200" i="1" baseline="-25000" dirty="0" err="1">
                <a:solidFill>
                  <a:schemeClr val="tx2"/>
                </a:solidFill>
              </a:rPr>
              <a:t>k</a:t>
            </a:r>
            <a:r>
              <a:rPr lang="en-US" sz="2200" dirty="0"/>
              <a:t> = 17 - 13 = 4</a:t>
            </a:r>
          </a:p>
          <a:p>
            <a:pPr marL="0" indent="0">
              <a:lnSpc>
                <a:spcPct val="115000"/>
              </a:lnSpc>
            </a:pPr>
            <a:r>
              <a:rPr lang="en-US" sz="2200" dirty="0"/>
              <a:t>  </a:t>
            </a:r>
            <a:r>
              <a:rPr lang="en-US" sz="2200" u="sng" dirty="0" err="1">
                <a:solidFill>
                  <a:schemeClr val="tx2"/>
                </a:solidFill>
              </a:rPr>
              <a:t>t</a:t>
            </a:r>
            <a:r>
              <a:rPr lang="en-US" sz="2200" baseline="-25000" dirty="0" err="1">
                <a:solidFill>
                  <a:schemeClr val="tx2"/>
                </a:solidFill>
              </a:rPr>
              <a:t>p</a:t>
            </a:r>
            <a:r>
              <a:rPr lang="en-US" sz="2200" dirty="0"/>
              <a:t>= 20 - 3 = 17; </a:t>
            </a:r>
            <a:r>
              <a:rPr lang="en-US" sz="2200" i="1" dirty="0" err="1">
                <a:solidFill>
                  <a:schemeClr val="tx2"/>
                </a:solidFill>
              </a:rPr>
              <a:t>s</a:t>
            </a:r>
            <a:r>
              <a:rPr lang="en-US" sz="2200" i="1" baseline="-25000" dirty="0" err="1">
                <a:solidFill>
                  <a:schemeClr val="tx2"/>
                </a:solidFill>
              </a:rPr>
              <a:t>p</a:t>
            </a:r>
            <a:r>
              <a:rPr lang="en-US" sz="2200" dirty="0"/>
              <a:t> = 17 - 17 = 0</a:t>
            </a:r>
          </a:p>
          <a:p>
            <a:pPr marL="0" indent="0">
              <a:lnSpc>
                <a:spcPct val="115000"/>
              </a:lnSpc>
            </a:pPr>
            <a:r>
              <a:rPr lang="en-US" sz="2200" dirty="0"/>
              <a:t> </a:t>
            </a:r>
            <a:r>
              <a:rPr lang="en-US" sz="2200" i="1" dirty="0">
                <a:solidFill>
                  <a:srgbClr val="FF6600"/>
                </a:solidFill>
              </a:rPr>
              <a:t> </a:t>
            </a:r>
            <a:r>
              <a:rPr lang="en-US" sz="2200" i="1" u="sng" dirty="0" err="1">
                <a:solidFill>
                  <a:schemeClr val="tx2"/>
                </a:solidFill>
              </a:rPr>
              <a:t>t</a:t>
            </a:r>
            <a:r>
              <a:rPr lang="en-US" sz="2200" i="1" baseline="-25000" dirty="0" err="1">
                <a:solidFill>
                  <a:schemeClr val="tx2"/>
                </a:solidFill>
              </a:rPr>
              <a:t>n</a:t>
            </a:r>
            <a:r>
              <a:rPr lang="en-US" sz="2200" dirty="0"/>
              <a:t>= 17 - 2 = 15; </a:t>
            </a:r>
            <a:r>
              <a:rPr lang="en-US" sz="2200" i="1" dirty="0" err="1">
                <a:solidFill>
                  <a:schemeClr val="tx2"/>
                </a:solidFill>
              </a:rPr>
              <a:t>s</a:t>
            </a:r>
            <a:r>
              <a:rPr lang="en-US" sz="2200" i="1" baseline="-25000" dirty="0" err="1">
                <a:solidFill>
                  <a:schemeClr val="tx2"/>
                </a:solidFill>
              </a:rPr>
              <a:t>n</a:t>
            </a:r>
            <a:r>
              <a:rPr lang="en-US" sz="2200" dirty="0"/>
              <a:t> = 15 - 15 = 0 </a:t>
            </a:r>
          </a:p>
          <a:p>
            <a:pPr marL="0" indent="0">
              <a:lnSpc>
                <a:spcPct val="115000"/>
              </a:lnSpc>
            </a:pPr>
            <a:r>
              <a:rPr lang="en-US" sz="2200" dirty="0"/>
              <a:t> </a:t>
            </a:r>
            <a:r>
              <a:rPr lang="en-US" sz="2200" i="1" dirty="0">
                <a:solidFill>
                  <a:srgbClr val="FF6600"/>
                </a:solidFill>
              </a:rPr>
              <a:t> </a:t>
            </a:r>
            <a:r>
              <a:rPr lang="en-US" sz="2200" i="1" u="sng" dirty="0" err="1">
                <a:solidFill>
                  <a:schemeClr val="tx2"/>
                </a:solidFill>
              </a:rPr>
              <a:t>t</a:t>
            </a:r>
            <a:r>
              <a:rPr lang="en-US" sz="2200" i="1" baseline="-25000" dirty="0" err="1">
                <a:solidFill>
                  <a:schemeClr val="tx2"/>
                </a:solidFill>
              </a:rPr>
              <a:t>b</a:t>
            </a:r>
            <a:r>
              <a:rPr lang="en-US" sz="2200" dirty="0"/>
              <a:t>= 15 - 5 = 10; </a:t>
            </a:r>
            <a:r>
              <a:rPr lang="en-US" sz="2200" i="1" dirty="0" err="1">
                <a:solidFill>
                  <a:schemeClr val="tx2"/>
                </a:solidFill>
              </a:rPr>
              <a:t>s</a:t>
            </a:r>
            <a:r>
              <a:rPr lang="en-US" sz="2200" i="1" baseline="-25000" dirty="0" err="1">
                <a:solidFill>
                  <a:schemeClr val="tx2"/>
                </a:solidFill>
              </a:rPr>
              <a:t>b</a:t>
            </a:r>
            <a:r>
              <a:rPr lang="en-US" sz="2200" dirty="0"/>
              <a:t> = 10 - 10 = 0 </a:t>
            </a:r>
          </a:p>
          <a:p>
            <a:pPr marL="0" indent="0">
              <a:lnSpc>
                <a:spcPct val="115000"/>
              </a:lnSpc>
            </a:pPr>
            <a:r>
              <a:rPr lang="en-US" sz="2200" dirty="0"/>
              <a:t> </a:t>
            </a:r>
            <a:r>
              <a:rPr lang="en-US" sz="2200" i="1" dirty="0">
                <a:solidFill>
                  <a:srgbClr val="FF6600"/>
                </a:solidFill>
              </a:rPr>
              <a:t> </a:t>
            </a:r>
            <a:r>
              <a:rPr lang="en-US" sz="2200" i="1" u="sng" dirty="0" err="1">
                <a:solidFill>
                  <a:schemeClr val="tx2"/>
                </a:solidFill>
              </a:rPr>
              <a:t>t</a:t>
            </a:r>
            <a:r>
              <a:rPr lang="en-US" sz="2200" i="1" baseline="-25000" dirty="0" err="1">
                <a:solidFill>
                  <a:schemeClr val="tx2"/>
                </a:solidFill>
              </a:rPr>
              <a:t>g</a:t>
            </a:r>
            <a:r>
              <a:rPr lang="en-US" sz="2200" dirty="0"/>
              <a:t>= min {22 - 11;17 - 10; 17 - 2} = 7; </a:t>
            </a:r>
            <a:r>
              <a:rPr lang="en-US" sz="2200" i="1" dirty="0" err="1">
                <a:solidFill>
                  <a:schemeClr val="tx2"/>
                </a:solidFill>
              </a:rPr>
              <a:t>s</a:t>
            </a:r>
            <a:r>
              <a:rPr lang="en-US" sz="2200" i="1" baseline="-25000" dirty="0" err="1">
                <a:solidFill>
                  <a:schemeClr val="tx2"/>
                </a:solidFill>
              </a:rPr>
              <a:t>g</a:t>
            </a:r>
            <a:r>
              <a:rPr lang="en-US" sz="2200" dirty="0"/>
              <a:t> = 7 - 3 = 4</a:t>
            </a:r>
          </a:p>
          <a:p>
            <a:pPr marL="0" indent="0">
              <a:lnSpc>
                <a:spcPct val="115000"/>
              </a:lnSpc>
            </a:pPr>
            <a:r>
              <a:rPr lang="en-US" sz="2200" dirty="0">
                <a:solidFill>
                  <a:srgbClr val="FF6600"/>
                </a:solidFill>
              </a:rPr>
              <a:t>  </a:t>
            </a:r>
            <a:r>
              <a:rPr lang="en-US" sz="2200" u="sng" dirty="0">
                <a:solidFill>
                  <a:schemeClr val="tx2"/>
                </a:solidFill>
              </a:rPr>
              <a:t>t</a:t>
            </a:r>
            <a:r>
              <a:rPr lang="en-US" sz="2200" baseline="-25000" dirty="0">
                <a:solidFill>
                  <a:schemeClr val="tx2"/>
                </a:solidFill>
              </a:rPr>
              <a:t>a</a:t>
            </a:r>
            <a:r>
              <a:rPr lang="en-US" sz="2200" dirty="0"/>
              <a:t>= 7 - 3 = 4; </a:t>
            </a:r>
            <a:r>
              <a:rPr lang="en-US" sz="2200" i="1" dirty="0" err="1">
                <a:solidFill>
                  <a:schemeClr val="tx2"/>
                </a:solidFill>
              </a:rPr>
              <a:t>s</a:t>
            </a:r>
            <a:r>
              <a:rPr lang="en-US" sz="2200" i="1" baseline="-25000" dirty="0" err="1">
                <a:solidFill>
                  <a:schemeClr val="tx2"/>
                </a:solidFill>
              </a:rPr>
              <a:t>a</a:t>
            </a:r>
            <a:r>
              <a:rPr lang="en-US" sz="2200" dirty="0"/>
              <a:t> = 4 - 0 = 4</a:t>
            </a:r>
            <a:endParaRPr lang="en-US" sz="2200" dirty="0">
              <a:solidFill>
                <a:srgbClr val="FF6600"/>
              </a:solidFill>
            </a:endParaRPr>
          </a:p>
          <a:p>
            <a:pPr marL="0" indent="0">
              <a:lnSpc>
                <a:spcPct val="115000"/>
              </a:lnSpc>
            </a:pPr>
            <a:endParaRPr lang="en-US" sz="2000" dirty="0"/>
          </a:p>
        </p:txBody>
      </p:sp>
      <p:sp>
        <p:nvSpPr>
          <p:cNvPr id="2" name="TextBox 1"/>
          <p:cNvSpPr txBox="1"/>
          <p:nvPr/>
        </p:nvSpPr>
        <p:spPr>
          <a:xfrm>
            <a:off x="5187144" y="1782786"/>
            <a:ext cx="3731210" cy="461665"/>
          </a:xfrm>
          <a:prstGeom prst="rect">
            <a:avLst/>
          </a:prstGeom>
          <a:noFill/>
        </p:spPr>
        <p:txBody>
          <a:bodyPr wrap="none" rtlCol="0">
            <a:spAutoFit/>
          </a:bodyPr>
          <a:lstStyle/>
          <a:p>
            <a:r>
              <a:rPr lang="en-US" dirty="0" err="1">
                <a:solidFill>
                  <a:srgbClr val="4D004D"/>
                </a:solidFill>
              </a:rPr>
              <a:t>d</a:t>
            </a:r>
            <a:r>
              <a:rPr lang="en-US" baseline="-25000" dirty="0" err="1">
                <a:solidFill>
                  <a:srgbClr val="4D004D"/>
                </a:solidFill>
              </a:rPr>
              <a:t>n</a:t>
            </a:r>
            <a:r>
              <a:rPr lang="en-US" dirty="0"/>
              <a:t>=5</a:t>
            </a:r>
            <a:r>
              <a:rPr lang="en-US" dirty="0">
                <a:solidFill>
                  <a:srgbClr val="4D004D"/>
                </a:solidFill>
              </a:rPr>
              <a:t>; d</a:t>
            </a:r>
            <a:r>
              <a:rPr lang="en-US" baseline="-25000" dirty="0">
                <a:solidFill>
                  <a:srgbClr val="4D004D"/>
                </a:solidFill>
              </a:rPr>
              <a:t>l</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k</a:t>
            </a:r>
            <a:r>
              <a:rPr lang="en-US" dirty="0">
                <a:solidFill>
                  <a:srgbClr val="4D004D"/>
                </a:solidFill>
              </a:rPr>
              <a:t>=</a:t>
            </a:r>
            <a:r>
              <a:rPr lang="en-US" dirty="0">
                <a:solidFill>
                  <a:srgbClr val="000000"/>
                </a:solidFill>
              </a:rPr>
              <a:t>10;</a:t>
            </a:r>
            <a:r>
              <a:rPr lang="en-US" dirty="0">
                <a:solidFill>
                  <a:srgbClr val="4D004D"/>
                </a:solidFill>
              </a:rPr>
              <a:t> d</a:t>
            </a:r>
            <a:r>
              <a:rPr lang="en-US" baseline="-25000" dirty="0">
                <a:solidFill>
                  <a:srgbClr val="4D004D"/>
                </a:solidFill>
              </a:rPr>
              <a:t>h</a:t>
            </a:r>
            <a:r>
              <a:rPr lang="en-US" dirty="0">
                <a:solidFill>
                  <a:srgbClr val="000000"/>
                </a:solidFill>
              </a:rPr>
              <a:t>=8; </a:t>
            </a:r>
            <a:r>
              <a:rPr lang="en-US" dirty="0">
                <a:solidFill>
                  <a:schemeClr val="bg2">
                    <a:lumMod val="75000"/>
                  </a:schemeClr>
                </a:solidFill>
              </a:rPr>
              <a:t>d</a:t>
            </a:r>
            <a:r>
              <a:rPr lang="en-US" baseline="-25000" dirty="0">
                <a:solidFill>
                  <a:schemeClr val="bg2">
                    <a:lumMod val="75000"/>
                  </a:schemeClr>
                </a:solidFill>
              </a:rPr>
              <a:t>g</a:t>
            </a:r>
            <a:r>
              <a:rPr lang="en-US" dirty="0">
                <a:solidFill>
                  <a:srgbClr val="000000"/>
                </a:solidFill>
              </a:rPr>
              <a:t>=3;</a:t>
            </a:r>
          </a:p>
        </p:txBody>
      </p:sp>
      <p:sp>
        <p:nvSpPr>
          <p:cNvPr id="8" name="TextBox 7"/>
          <p:cNvSpPr txBox="1"/>
          <p:nvPr/>
        </p:nvSpPr>
        <p:spPr>
          <a:xfrm>
            <a:off x="5169553" y="1349723"/>
            <a:ext cx="3689031" cy="461665"/>
          </a:xfrm>
          <a:prstGeom prst="rect">
            <a:avLst/>
          </a:prstGeom>
          <a:noFill/>
        </p:spPr>
        <p:txBody>
          <a:bodyPr wrap="none" rtlCol="0">
            <a:spAutoFit/>
          </a:bodyPr>
          <a:lstStyle/>
          <a:p>
            <a:r>
              <a:rPr lang="en-US" dirty="0">
                <a:solidFill>
                  <a:srgbClr val="4D004D"/>
                </a:solidFill>
              </a:rPr>
              <a:t>d</a:t>
            </a:r>
            <a:r>
              <a:rPr lang="en-US" baseline="-25000" dirty="0">
                <a:solidFill>
                  <a:srgbClr val="4D004D"/>
                </a:solidFill>
              </a:rPr>
              <a:t>x</a:t>
            </a:r>
            <a:r>
              <a:rPr lang="en-US" dirty="0"/>
              <a:t>=2</a:t>
            </a:r>
            <a:r>
              <a:rPr lang="en-US" dirty="0">
                <a:solidFill>
                  <a:srgbClr val="4D004D"/>
                </a:solidFill>
              </a:rPr>
              <a:t>; </a:t>
            </a:r>
            <a:r>
              <a:rPr lang="en-US" dirty="0" err="1">
                <a:solidFill>
                  <a:srgbClr val="4D004D"/>
                </a:solidFill>
              </a:rPr>
              <a:t>d</a:t>
            </a:r>
            <a:r>
              <a:rPr lang="en-US" baseline="-25000" dirty="0" err="1">
                <a:solidFill>
                  <a:srgbClr val="4D004D"/>
                </a:solidFill>
              </a:rPr>
              <a:t>y</a:t>
            </a:r>
            <a:r>
              <a:rPr lang="en-US" dirty="0">
                <a:solidFill>
                  <a:srgbClr val="000000"/>
                </a:solidFill>
              </a:rPr>
              <a:t>=3</a:t>
            </a:r>
            <a:r>
              <a:rPr lang="en-US" dirty="0">
                <a:solidFill>
                  <a:srgbClr val="4D004D"/>
                </a:solidFill>
              </a:rPr>
              <a:t>; </a:t>
            </a:r>
            <a:r>
              <a:rPr lang="en-US" dirty="0" err="1">
                <a:solidFill>
                  <a:srgbClr val="4D004D"/>
                </a:solidFill>
              </a:rPr>
              <a:t>d</a:t>
            </a:r>
            <a:r>
              <a:rPr lang="en-US" baseline="-25000" dirty="0" err="1">
                <a:solidFill>
                  <a:srgbClr val="4D004D"/>
                </a:solidFill>
              </a:rPr>
              <a:t>q</a:t>
            </a:r>
            <a:r>
              <a:rPr lang="en-US" dirty="0">
                <a:solidFill>
                  <a:srgbClr val="4D004D"/>
                </a:solidFill>
              </a:rPr>
              <a:t>=</a:t>
            </a:r>
            <a:r>
              <a:rPr lang="en-US" dirty="0">
                <a:solidFill>
                  <a:srgbClr val="000000"/>
                </a:solidFill>
              </a:rPr>
              <a:t>2;</a:t>
            </a:r>
            <a:r>
              <a:rPr lang="en-US" dirty="0">
                <a:solidFill>
                  <a:srgbClr val="4D004D"/>
                </a:solidFill>
              </a:rPr>
              <a:t> </a:t>
            </a:r>
            <a:r>
              <a:rPr lang="en-US" dirty="0" err="1">
                <a:solidFill>
                  <a:srgbClr val="4D004D"/>
                </a:solidFill>
              </a:rPr>
              <a:t>d</a:t>
            </a:r>
            <a:r>
              <a:rPr lang="en-US" baseline="-25000" dirty="0" err="1">
                <a:solidFill>
                  <a:srgbClr val="4D004D"/>
                </a:solidFill>
              </a:rPr>
              <a:t>m</a:t>
            </a:r>
            <a:r>
              <a:rPr lang="en-US" dirty="0">
                <a:solidFill>
                  <a:srgbClr val="000000"/>
                </a:solidFill>
              </a:rPr>
              <a:t>=1; </a:t>
            </a:r>
            <a:r>
              <a:rPr lang="en-US" dirty="0" err="1">
                <a:solidFill>
                  <a:schemeClr val="bg2">
                    <a:lumMod val="75000"/>
                  </a:schemeClr>
                </a:solidFill>
              </a:rPr>
              <a:t>d</a:t>
            </a:r>
            <a:r>
              <a:rPr lang="en-US" baseline="-25000" dirty="0" err="1">
                <a:solidFill>
                  <a:schemeClr val="bg2">
                    <a:lumMod val="75000"/>
                  </a:schemeClr>
                </a:solidFill>
              </a:rPr>
              <a:t>p</a:t>
            </a:r>
            <a:r>
              <a:rPr lang="en-US" dirty="0">
                <a:solidFill>
                  <a:srgbClr val="000000"/>
                </a:solidFill>
              </a:rPr>
              <a:t>=2;</a:t>
            </a:r>
          </a:p>
        </p:txBody>
      </p:sp>
    </p:spTree>
  </p:cSld>
  <p:clrMapOvr>
    <a:masterClrMapping/>
  </p:clrMapOvr>
</p:sld>
</file>

<file path=ppt/theme/theme1.xml><?xml version="1.0" encoding="utf-8"?>
<a:theme xmlns:a="http://schemas.openxmlformats.org/drawingml/2006/main" name="gsrcPresentationTemplate">
  <a:themeElements>
    <a:clrScheme name="">
      <a:dk1>
        <a:srgbClr val="000000"/>
      </a:dk1>
      <a:lt1>
        <a:srgbClr val="FFFFCC"/>
      </a:lt1>
      <a:dk2>
        <a:srgbClr val="660066"/>
      </a:dk2>
      <a:lt2>
        <a:srgbClr val="660066"/>
      </a:lt2>
      <a:accent1>
        <a:srgbClr val="339933"/>
      </a:accent1>
      <a:accent2>
        <a:srgbClr val="800000"/>
      </a:accent2>
      <a:accent3>
        <a:srgbClr val="FFFFE2"/>
      </a:accent3>
      <a:accent4>
        <a:srgbClr val="000000"/>
      </a:accent4>
      <a:accent5>
        <a:srgbClr val="ADCAAD"/>
      </a:accent5>
      <a:accent6>
        <a:srgbClr val="730000"/>
      </a:accent6>
      <a:hlink>
        <a:srgbClr val="000099"/>
      </a:hlink>
      <a:folHlink>
        <a:srgbClr val="FF9900"/>
      </a:folHlink>
    </a:clrScheme>
    <a:fontScheme name="gsrcPresentationTemplate">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36999</TotalTime>
  <Words>6360</Words>
  <Application>Microsoft Macintosh PowerPoint</Application>
  <PresentationFormat>On-screen Show (4:3)</PresentationFormat>
  <Paragraphs>562</Paragraphs>
  <Slides>42</Slides>
  <Notes>42</Notes>
  <HiddenSlides>19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Narrow</vt:lpstr>
      <vt:lpstr>Lucida Grande</vt:lpstr>
      <vt:lpstr>Monotype Sorts</vt:lpstr>
      <vt:lpstr>gsrcPresentationTemplate</vt:lpstr>
      <vt:lpstr>Timing Issues in Multi-level Logic Optimization</vt:lpstr>
      <vt:lpstr>Module 1</vt:lpstr>
      <vt:lpstr>Timing verification and optimization</vt:lpstr>
      <vt:lpstr>Delay modeling</vt:lpstr>
      <vt:lpstr>Network delay modeling</vt:lpstr>
      <vt:lpstr>Example</vt:lpstr>
      <vt:lpstr>Network delay modeling</vt:lpstr>
      <vt:lpstr>Example</vt:lpstr>
      <vt:lpstr>Example</vt:lpstr>
      <vt:lpstr>Example</vt:lpstr>
      <vt:lpstr>Topological critical path</vt:lpstr>
      <vt:lpstr>Example</vt:lpstr>
      <vt:lpstr>Sensitizable paths</vt:lpstr>
      <vt:lpstr>Sensitizable paths</vt:lpstr>
      <vt:lpstr>Sensitization condition</vt:lpstr>
      <vt:lpstr>Example</vt:lpstr>
      <vt:lpstr>Static sensitization</vt:lpstr>
      <vt:lpstr>Example</vt:lpstr>
      <vt:lpstr>Example</vt:lpstr>
      <vt:lpstr>Modes for delay computation</vt:lpstr>
      <vt:lpstr>Modes for delay computation</vt:lpstr>
      <vt:lpstr>Monotone speed-up property</vt:lpstr>
      <vt:lpstr>Example</vt:lpstr>
      <vt:lpstr>Static co-sensitization</vt:lpstr>
      <vt:lpstr>Static co-sensitization</vt:lpstr>
      <vt:lpstr>False path detection test</vt:lpstr>
      <vt:lpstr>Example</vt:lpstr>
      <vt:lpstr>Important problems</vt:lpstr>
      <vt:lpstr>Module 2</vt:lpstr>
      <vt:lpstr>Algorithms for delay minimization</vt:lpstr>
      <vt:lpstr>Algorithms for delay minimization</vt:lpstr>
      <vt:lpstr>Transformation for delay reduction</vt:lpstr>
      <vt:lpstr>Example</vt:lpstr>
      <vt:lpstr>Example</vt:lpstr>
      <vt:lpstr>More refined delay models</vt:lpstr>
      <vt:lpstr>Example</vt:lpstr>
      <vt:lpstr>Speed-up algorithm</vt:lpstr>
      <vt:lpstr>Example</vt:lpstr>
      <vt:lpstr>Minimal-area synthesis under delay constraints</vt:lpstr>
      <vt:lpstr>Making a network timing feasible</vt:lpstr>
      <vt:lpstr>Example   = [2332]T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dc:title>
  <dc:creator>Giovanni De Micheli (c)</dc:creator>
  <cp:lastModifiedBy>Microsoft Office User</cp:lastModifiedBy>
  <cp:revision>990</cp:revision>
  <cp:lastPrinted>1998-11-10T14:36:47Z</cp:lastPrinted>
  <dcterms:created xsi:type="dcterms:W3CDTF">1995-06-17T23:31:02Z</dcterms:created>
  <dcterms:modified xsi:type="dcterms:W3CDTF">2022-11-30T09:53:06Z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keutzer@eecs.berkeley.edu</vt:lpwstr>
  </property>
  <property fmtid="{D5CDD505-2E9C-101B-9397-08002B2CF9AE}" pid="8" name="HomePage">
    <vt:lpwstr>www-cad.eecs.berkeley.edu/~keutzer</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U:\My Documents\HTMLDoc\290A</vt:lpwstr>
  </property>
</Properties>
</file>